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1857375"/>
  <p:embeddedFontLst>
    <p:embeddedFont>
      <p:font typeface="IBM Plex Mono SemiBold"/>
      <p:regular r:id="rId49"/>
      <p:bold r:id="rId50"/>
      <p:italic r:id="rId51"/>
      <p:boldItalic r:id="rId52"/>
    </p:embeddedFont>
    <p:embeddedFont>
      <p:font typeface="IBM Plex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7" roundtripDataSignature="AMtx7mhS5FZhLaA057nr/pIBvlBl9e54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IBMPlexMono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italic.fntdata"/><Relationship Id="rId50" Type="http://schemas.openxmlformats.org/officeDocument/2006/relationships/font" Target="fonts/IBMPlexMonoSemiBold-bold.fntdata"/><Relationship Id="rId53" Type="http://schemas.openxmlformats.org/officeDocument/2006/relationships/font" Target="fonts/IBMPlexMono-regular.fntdata"/><Relationship Id="rId52" Type="http://schemas.openxmlformats.org/officeDocument/2006/relationships/font" Target="fonts/IBMPlexMonoSemiBold-boldItalic.fntdata"/><Relationship Id="rId11" Type="http://schemas.openxmlformats.org/officeDocument/2006/relationships/slide" Target="slides/slide6.xml"/><Relationship Id="rId55" Type="http://schemas.openxmlformats.org/officeDocument/2006/relationships/font" Target="fonts/IBMPlexMono-italic.fntdata"/><Relationship Id="rId10" Type="http://schemas.openxmlformats.org/officeDocument/2006/relationships/slide" Target="slides/slide5.xml"/><Relationship Id="rId54" Type="http://schemas.openxmlformats.org/officeDocument/2006/relationships/font" Target="fonts/IBMPlexMono-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IBMPlex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github.com/griimish/Final-Project-IBM-Data-Science/blob/main/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github.com/griimish/Final-Project-IBM-Data-Science/blob/main/jupyter_labs_eda_dataviz_ipynb_jupyterlite.ipynb" TargetMode="External"/><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github.com/griimish/Final-Project-IBM-Data-Science/blob/main/jupyter_labs_eda_sql_coursera_sqllite.ipynb"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github.com/griimish/Final-Project-IBM-Data-Science/blob/main/lab_jupyter_launch_site_location_jupyterlite.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github.com/griimish/Final-Project-IBM-Data-Science/blob/main/SpaceX_Machine_Learning_Prediction_Part_5_jupyterlit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github.com/griimish/Final-Project-IBM-Data-Science/blob/main/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github.com/griimish/Final-Project-IBM-Data-Science/blob/main/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RAGNO Tim</a:t>
            </a:r>
            <a:endParaRPr sz="1800">
              <a:solidFill>
                <a:schemeClr val="lt2"/>
              </a:solidFill>
            </a:endParaRPr>
          </a:p>
          <a:p>
            <a:pPr indent="0" lvl="0" marL="0" marR="0" rtl="0" algn="l">
              <a:spcBef>
                <a:spcPts val="0"/>
              </a:spcBef>
              <a:spcAft>
                <a:spcPts val="0"/>
              </a:spcAft>
              <a:buNone/>
            </a:pPr>
            <a:r>
              <a:rPr lang="en-US" sz="1800">
                <a:solidFill>
                  <a:schemeClr val="lt2"/>
                </a:solidFill>
              </a:rPr>
              <a:t>03/04/2024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368300" lvl="0" marL="457200" marR="0" rtl="0" algn="l">
              <a:lnSpc>
                <a:spcPct val="90000"/>
              </a:lnSpc>
              <a:spcBef>
                <a:spcPts val="1000"/>
              </a:spcBef>
              <a:spcAft>
                <a:spcPts val="0"/>
              </a:spcAft>
              <a:buClr>
                <a:srgbClr val="292929"/>
              </a:buClr>
              <a:buSzPts val="2200"/>
              <a:buChar char="●"/>
            </a:pPr>
            <a:r>
              <a:rPr lang="en-US" sz="2200">
                <a:solidFill>
                  <a:srgbClr val="292929"/>
                </a:solidFill>
              </a:rPr>
              <a:t>Data from the previous methods was imported into a DataFrame then modified using </a:t>
            </a:r>
            <a:r>
              <a:rPr b="1" lang="en-US" sz="2200">
                <a:solidFill>
                  <a:srgbClr val="292929"/>
                </a:solidFill>
              </a:rPr>
              <a:t>Pandas </a:t>
            </a:r>
            <a:r>
              <a:rPr lang="en-US" sz="2200">
                <a:solidFill>
                  <a:srgbClr val="292929"/>
                </a:solidFill>
              </a:rPr>
              <a:t>to suit different needs:</a:t>
            </a:r>
            <a:endParaRPr sz="2200">
              <a:solidFill>
                <a:srgbClr val="292929"/>
              </a:solidFil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Creation of the</a:t>
            </a:r>
            <a:r>
              <a:rPr b="1" lang="en-US" sz="2200">
                <a:solidFill>
                  <a:srgbClr val="292929"/>
                </a:solidFill>
              </a:rPr>
              <a:t> landing </a:t>
            </a:r>
            <a:r>
              <a:rPr b="1" lang="en-US" sz="2200">
                <a:solidFill>
                  <a:srgbClr val="292929"/>
                </a:solidFill>
              </a:rPr>
              <a:t>outcome</a:t>
            </a:r>
            <a:r>
              <a:rPr lang="en-US" sz="2200">
                <a:solidFill>
                  <a:srgbClr val="292929"/>
                </a:solidFill>
              </a:rPr>
              <a:t> feature</a:t>
            </a:r>
            <a:endParaRPr sz="2200">
              <a:solidFill>
                <a:srgbClr val="292929"/>
              </a:solidFil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Evaluation of the success rate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800">
              <a:solidFill>
                <a:schemeClr val="dk1"/>
              </a:solidFill>
              <a:latin typeface="Calibri"/>
              <a:ea typeface="Calibri"/>
              <a:cs typeface="Calibri"/>
              <a:sym typeface="Calibri"/>
            </a:endParaRPr>
          </a:p>
        </p:txBody>
      </p:sp>
      <p:sp>
        <p:nvSpPr>
          <p:cNvPr id="188" name="Google Shape;188;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11"/>
          <p:cNvSpPr txBox="1"/>
          <p:nvPr>
            <p:ph idx="1"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Mainly using </a:t>
            </a:r>
            <a:r>
              <a:rPr b="1" lang="en-US" sz="2200">
                <a:solidFill>
                  <a:srgbClr val="292929"/>
                </a:solidFill>
              </a:rPr>
              <a:t>Seaborn, </a:t>
            </a:r>
            <a:r>
              <a:rPr lang="en-US" sz="2200">
                <a:solidFill>
                  <a:srgbClr val="292929"/>
                </a:solidFill>
              </a:rPr>
              <a:t>we visualised the relation between different variables: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Flight Number vs Payload Mass/Launch site using a </a:t>
            </a:r>
            <a:r>
              <a:rPr b="1" lang="en-US" sz="2200">
                <a:solidFill>
                  <a:srgbClr val="292929"/>
                </a:solidFill>
              </a:rPr>
              <a:t>scatter plot</a:t>
            </a:r>
            <a:endParaRPr b="1"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Success Rate and Orbit Type using a </a:t>
            </a:r>
            <a:r>
              <a:rPr b="1" lang="en-US" sz="2200">
                <a:solidFill>
                  <a:srgbClr val="292929"/>
                </a:solidFill>
              </a:rPr>
              <a:t>barplot</a:t>
            </a:r>
            <a:endParaRPr b="1"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368300" lvl="1" marL="914400" rtl="0" algn="l">
              <a:lnSpc>
                <a:spcPct val="90000"/>
              </a:lnSpc>
              <a:spcBef>
                <a:spcPts val="1000"/>
              </a:spcBef>
              <a:spcAft>
                <a:spcPts val="0"/>
              </a:spcAft>
              <a:buClr>
                <a:srgbClr val="292929"/>
              </a:buClr>
              <a:buSzPts val="2200"/>
              <a:buFont typeface="Calibri"/>
              <a:buChar char="○"/>
            </a:pPr>
            <a:r>
              <a:rPr lang="en-US" sz="2200">
                <a:solidFill>
                  <a:srgbClr val="292929"/>
                </a:solidFill>
              </a:rPr>
              <a:t>Success Rate and Year using a</a:t>
            </a:r>
            <a:r>
              <a:rPr b="1" lang="en-US" sz="2200">
                <a:solidFill>
                  <a:srgbClr val="292929"/>
                </a:solidFill>
              </a:rPr>
              <a:t> line plot</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rPr lang="en-US" sz="2800" u="sng">
                <a:solidFill>
                  <a:schemeClr val="hlink"/>
                </a:solidFill>
                <a:latin typeface="Calibri"/>
                <a:ea typeface="Calibri"/>
                <a:cs typeface="Calibri"/>
                <a:sym typeface="Calibri"/>
                <a:hlinkClick r:id="rId4"/>
              </a:rPr>
              <a:t>Github</a:t>
            </a: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a:p>
            <a:pPr indent="0" lvl="0" marL="0" rtl="0" algn="l">
              <a:spcBef>
                <a:spcPts val="0"/>
              </a:spcBef>
              <a:spcAft>
                <a:spcPts val="0"/>
              </a:spcAft>
              <a:buClr>
                <a:schemeClr val="dk1"/>
              </a:buClr>
              <a:buSzPts val="1100"/>
              <a:buFont typeface="Arial"/>
              <a:buNone/>
            </a:pPr>
            <a:r>
              <a:rPr lang="en-US" sz="2200">
                <a:solidFill>
                  <a:srgbClr val="0B49CB"/>
                </a:solidFill>
              </a:rPr>
              <a:t>GitHub:</a:t>
            </a: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sp>
        <p:nvSpPr>
          <p:cNvPr id="195" name="Google Shape;195;p11"/>
          <p:cNvSpPr txBox="1"/>
          <p:nvPr/>
        </p:nvSpPr>
        <p:spPr>
          <a:xfrm>
            <a:off x="770011" y="523875"/>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96" name="Google Shape;196;p11"/>
          <p:cNvPicPr preferRelativeResize="0"/>
          <p:nvPr/>
        </p:nvPicPr>
        <p:blipFill>
          <a:blip r:embed="rId5">
            <a:alphaModFix/>
          </a:blip>
          <a:stretch>
            <a:fillRect/>
          </a:stretch>
        </p:blipFill>
        <p:spPr>
          <a:xfrm>
            <a:off x="7514375" y="3574225"/>
            <a:ext cx="1013400" cy="1013400"/>
          </a:xfrm>
          <a:prstGeom prst="rect">
            <a:avLst/>
          </a:prstGeom>
          <a:noFill/>
          <a:ln>
            <a:noFill/>
          </a:ln>
        </p:spPr>
      </p:pic>
      <p:pic>
        <p:nvPicPr>
          <p:cNvPr id="197" name="Google Shape;197;p11"/>
          <p:cNvPicPr preferRelativeResize="0"/>
          <p:nvPr/>
        </p:nvPicPr>
        <p:blipFill>
          <a:blip r:embed="rId6">
            <a:alphaModFix/>
          </a:blip>
          <a:stretch>
            <a:fillRect/>
          </a:stretch>
        </p:blipFill>
        <p:spPr>
          <a:xfrm>
            <a:off x="9854725" y="2672500"/>
            <a:ext cx="1057175" cy="1057175"/>
          </a:xfrm>
          <a:prstGeom prst="rect">
            <a:avLst/>
          </a:prstGeom>
          <a:noFill/>
          <a:ln>
            <a:noFill/>
          </a:ln>
        </p:spPr>
      </p:pic>
      <p:pic>
        <p:nvPicPr>
          <p:cNvPr id="198" name="Google Shape;198;p11"/>
          <p:cNvPicPr preferRelativeResize="0"/>
          <p:nvPr/>
        </p:nvPicPr>
        <p:blipFill>
          <a:blip r:embed="rId7">
            <a:alphaModFix/>
          </a:blip>
          <a:stretch>
            <a:fillRect/>
          </a:stretch>
        </p:blipFill>
        <p:spPr>
          <a:xfrm>
            <a:off x="6907550" y="4475400"/>
            <a:ext cx="946100" cy="94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05" name="Google Shape;205;p12"/>
          <p:cNvSpPr txBox="1"/>
          <p:nvPr>
            <p:ph idx="1"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Used Magic Functions to use SQL queries in the Jupyter Notebook</a:t>
            </a:r>
            <a:endParaRPr sz="22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the names of the unique launch sites in the space mission</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5 records where launch sites begin with the string 'CCA'</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Display the total payload mass carried by boosters launched by NASA (CRS)</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a:t>
            </a:r>
            <a:endParaRPr sz="17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rPr lang="en-US" sz="2200">
                <a:solidFill>
                  <a:srgbClr val="292929"/>
                </a:solidFill>
              </a:rPr>
              <a:t>	</a:t>
            </a:r>
            <a:endParaRPr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pic>
        <p:nvPicPr>
          <p:cNvPr id="206" name="Google Shape;206;p12"/>
          <p:cNvPicPr preferRelativeResize="0"/>
          <p:nvPr/>
        </p:nvPicPr>
        <p:blipFill>
          <a:blip r:embed="rId5">
            <a:alphaModFix/>
          </a:blip>
          <a:stretch>
            <a:fillRect/>
          </a:stretch>
        </p:blipFill>
        <p:spPr>
          <a:xfrm>
            <a:off x="9254150" y="177675"/>
            <a:ext cx="2203826" cy="102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3" name="Google Shape;21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14" name="Google Shape;214;p13"/>
          <p:cNvSpPr txBox="1"/>
          <p:nvPr>
            <p:ph idx="2" type="body"/>
          </p:nvPr>
        </p:nvSpPr>
        <p:spPr>
          <a:xfrm>
            <a:off x="770010" y="1478825"/>
            <a:ext cx="9745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sz="2200">
              <a:solidFill>
                <a:srgbClr val="292929"/>
              </a:solidFill>
            </a:endParaRPr>
          </a:p>
          <a:p>
            <a:pPr indent="-368300" lvl="0" marL="457200" rtl="0" algn="l">
              <a:lnSpc>
                <a:spcPct val="90000"/>
              </a:lnSpc>
              <a:spcBef>
                <a:spcPts val="1000"/>
              </a:spcBef>
              <a:spcAft>
                <a:spcPts val="0"/>
              </a:spcAft>
              <a:buClr>
                <a:srgbClr val="292929"/>
              </a:buClr>
              <a:buSzPts val="2200"/>
              <a:buFont typeface="Calibri"/>
              <a:buChar char="●"/>
            </a:pPr>
            <a:r>
              <a:rPr lang="en-US" sz="2200">
                <a:solidFill>
                  <a:srgbClr val="292929"/>
                </a:solidFill>
              </a:rPr>
              <a:t>Create various Folium objects to add to a map of the </a:t>
            </a:r>
            <a:r>
              <a:rPr lang="en-US" sz="2200">
                <a:solidFill>
                  <a:srgbClr val="0948CB"/>
                </a:solidFill>
              </a:rPr>
              <a:t>SpaceX</a:t>
            </a:r>
            <a:r>
              <a:rPr lang="en-US" sz="2200">
                <a:solidFill>
                  <a:srgbClr val="292929"/>
                </a:solidFill>
              </a:rPr>
              <a:t> launches</a:t>
            </a:r>
            <a:endParaRPr sz="2200">
              <a:solidFill>
                <a:srgbClr val="292929"/>
              </a:solidFill>
            </a:endParaRPr>
          </a:p>
          <a:p>
            <a:pPr indent="-336550" lvl="1" marL="914400" rtl="0" algn="l">
              <a:lnSpc>
                <a:spcPct val="90000"/>
              </a:lnSpc>
              <a:spcBef>
                <a:spcPts val="0"/>
              </a:spcBef>
              <a:spcAft>
                <a:spcPts val="0"/>
              </a:spcAft>
              <a:buClr>
                <a:srgbClr val="292929"/>
              </a:buClr>
              <a:buSzPts val="1700"/>
              <a:buChar char="○"/>
            </a:pPr>
            <a:r>
              <a:rPr b="1" lang="en-US" sz="1700">
                <a:solidFill>
                  <a:srgbClr val="292929"/>
                </a:solidFill>
              </a:rPr>
              <a:t>Circles </a:t>
            </a:r>
            <a:r>
              <a:rPr lang="en-US" sz="1700">
                <a:solidFill>
                  <a:srgbClr val="292929"/>
                </a:solidFill>
              </a:rPr>
              <a:t>and </a:t>
            </a:r>
            <a:r>
              <a:rPr b="1" lang="en-US" sz="1700">
                <a:solidFill>
                  <a:srgbClr val="292929"/>
                </a:solidFill>
              </a:rPr>
              <a:t>Markers </a:t>
            </a:r>
            <a:r>
              <a:rPr lang="en-US" sz="1700">
                <a:solidFill>
                  <a:srgbClr val="292929"/>
                </a:solidFill>
              </a:rPr>
              <a:t>to identify the launch sites</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Color on the Marker to identify if they were successful or not</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lang="en-US" sz="1700">
                <a:solidFill>
                  <a:srgbClr val="292929"/>
                </a:solidFill>
              </a:rPr>
              <a:t>A </a:t>
            </a:r>
            <a:r>
              <a:rPr b="1" lang="en-US" sz="1700">
                <a:solidFill>
                  <a:srgbClr val="292929"/>
                </a:solidFill>
              </a:rPr>
              <a:t>Marker Cluster </a:t>
            </a:r>
            <a:r>
              <a:rPr lang="en-US" sz="1700">
                <a:solidFill>
                  <a:srgbClr val="292929"/>
                </a:solidFill>
              </a:rPr>
              <a:t>to map all the the launches to a </a:t>
            </a:r>
            <a:r>
              <a:rPr lang="en-US" sz="1700">
                <a:solidFill>
                  <a:srgbClr val="292929"/>
                </a:solidFill>
              </a:rPr>
              <a:t>single point at lower zoom (avoid clutter)</a:t>
            </a:r>
            <a:endParaRPr sz="1700">
              <a:solidFill>
                <a:srgbClr val="292929"/>
              </a:solidFill>
            </a:endParaRPr>
          </a:p>
          <a:p>
            <a:pPr indent="-336550" lvl="1" marL="914400" rtl="0" algn="l">
              <a:lnSpc>
                <a:spcPct val="90000"/>
              </a:lnSpc>
              <a:spcBef>
                <a:spcPts val="0"/>
              </a:spcBef>
              <a:spcAft>
                <a:spcPts val="0"/>
              </a:spcAft>
              <a:buClr>
                <a:srgbClr val="292929"/>
              </a:buClr>
              <a:buSzPts val="1700"/>
              <a:buChar char="○"/>
            </a:pPr>
            <a:r>
              <a:rPr b="1" lang="en-US" sz="1700">
                <a:solidFill>
                  <a:srgbClr val="292929"/>
                </a:solidFill>
              </a:rPr>
              <a:t>Polylines </a:t>
            </a:r>
            <a:r>
              <a:rPr lang="en-US" sz="1700">
                <a:solidFill>
                  <a:srgbClr val="292929"/>
                </a:solidFill>
              </a:rPr>
              <a:t>to link the launch sites to the nearest landmarks (sea, trains…)</a:t>
            </a:r>
            <a:endParaRPr sz="17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t/>
            </a:r>
            <a:endParaRPr sz="2200">
              <a:solidFill>
                <a:srgbClr val="292929"/>
              </a:solidFill>
            </a:endParaRPr>
          </a:p>
          <a:p>
            <a:pPr indent="0" lvl="0" marL="0" rtl="0" algn="l">
              <a:lnSpc>
                <a:spcPct val="90000"/>
              </a:lnSpc>
              <a:spcBef>
                <a:spcPts val="1000"/>
              </a:spcBef>
              <a:spcAft>
                <a:spcPts val="0"/>
              </a:spcAft>
              <a:buNone/>
            </a:pPr>
            <a:r>
              <a:rPr lang="en-US" sz="2200">
                <a:solidFill>
                  <a:srgbClr val="292929"/>
                </a:solidFill>
              </a:rPr>
              <a:t>	</a:t>
            </a:r>
            <a:endParaRPr sz="2200">
              <a:solidFill>
                <a:srgbClr val="292929"/>
              </a:solidFill>
            </a:endParaRPr>
          </a:p>
          <a:p>
            <a:pPr indent="0" lvl="0" marL="91440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sz="2200">
              <a:solidFill>
                <a:srgbClr val="0B49CB"/>
              </a:solidFill>
            </a:endParaRPr>
          </a:p>
          <a:p>
            <a:pPr indent="0" lvl="0" marL="0" rtl="0" algn="l">
              <a:spcBef>
                <a:spcPts val="0"/>
              </a:spcBef>
              <a:spcAft>
                <a:spcPts val="0"/>
              </a:spcAft>
              <a:buClr>
                <a:schemeClr val="dk1"/>
              </a:buClr>
              <a:buSzPts val="1100"/>
              <a:buFont typeface="Arial"/>
              <a:buNone/>
            </a:pPr>
            <a:r>
              <a:t/>
            </a:r>
            <a:endParaRPr sz="220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Unfortunately, due to an issue with the lab link, I was unable to do this one :(. I will thus have no GitHub and no link to a notebook for the Dashboard creation. I looked forward to this one so I am a bit sad.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1" name="Google Shape;22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28" name="Google Shape;228;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5"/>
          <p:cNvSpPr txBox="1"/>
          <p:nvPr/>
        </p:nvSpPr>
        <p:spPr>
          <a:xfrm>
            <a:off x="5903237" y="175723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230" name="Google Shape;230;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15"/>
          <p:cNvSpPr/>
          <p:nvPr/>
        </p:nvSpPr>
        <p:spPr>
          <a:xfrm>
            <a:off x="6023700" y="1857825"/>
            <a:ext cx="1466100" cy="14118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232" name="Google Shape;232;p15"/>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Standardisation</a:t>
            </a:r>
            <a:endParaRPr>
              <a:solidFill>
                <a:schemeClr val="lt1"/>
              </a:solidFill>
            </a:endParaRPr>
          </a:p>
          <a:p>
            <a:pPr indent="0" lvl="0" marL="0" rtl="0" algn="ctr">
              <a:spcBef>
                <a:spcPts val="0"/>
              </a:spcBef>
              <a:spcAft>
                <a:spcPts val="0"/>
              </a:spcAft>
              <a:buNone/>
            </a:pPr>
            <a:r>
              <a:rPr lang="en-US">
                <a:solidFill>
                  <a:schemeClr val="lt1"/>
                </a:solidFill>
              </a:rPr>
              <a:t>(Standard Scaler)</a:t>
            </a:r>
            <a:endParaRPr>
              <a:solidFill>
                <a:schemeClr val="lt1"/>
              </a:solidFill>
            </a:endParaRPr>
          </a:p>
        </p:txBody>
      </p:sp>
      <p:sp>
        <p:nvSpPr>
          <p:cNvPr id="233" name="Google Shape;233;p15"/>
          <p:cNvSpPr/>
          <p:nvPr/>
        </p:nvSpPr>
        <p:spPr>
          <a:xfrm>
            <a:off x="10210750" y="2159925"/>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Train/Test Split</a:t>
            </a:r>
            <a:endParaRPr>
              <a:solidFill>
                <a:schemeClr val="lt1"/>
              </a:solidFill>
            </a:endParaRPr>
          </a:p>
          <a:p>
            <a:pPr indent="0" lvl="0" marL="0" rtl="0" algn="ctr">
              <a:spcBef>
                <a:spcPts val="0"/>
              </a:spcBef>
              <a:spcAft>
                <a:spcPts val="0"/>
              </a:spcAft>
              <a:buNone/>
            </a:pPr>
            <a:r>
              <a:rPr b="1" lang="en-US">
                <a:solidFill>
                  <a:schemeClr val="lt1"/>
                </a:solidFill>
              </a:rPr>
              <a:t>(80/20)</a:t>
            </a:r>
            <a:endParaRPr b="1">
              <a:solidFill>
                <a:schemeClr val="lt1"/>
              </a:solidFill>
            </a:endParaRPr>
          </a:p>
        </p:txBody>
      </p:sp>
      <p:sp>
        <p:nvSpPr>
          <p:cNvPr id="234" name="Google Shape;234;p15"/>
          <p:cNvSpPr/>
          <p:nvPr/>
        </p:nvSpPr>
        <p:spPr>
          <a:xfrm>
            <a:off x="8714775" y="36346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SVM</a:t>
            </a:r>
            <a:endParaRPr>
              <a:solidFill>
                <a:schemeClr val="lt1"/>
              </a:solidFill>
            </a:endParaRPr>
          </a:p>
        </p:txBody>
      </p:sp>
      <p:cxnSp>
        <p:nvCxnSpPr>
          <p:cNvPr id="235" name="Google Shape;235;p15"/>
          <p:cNvCxnSpPr>
            <a:stCxn id="232" idx="3"/>
            <a:endCxn id="233" idx="1"/>
          </p:cNvCxnSpPr>
          <p:nvPr/>
        </p:nvCxnSpPr>
        <p:spPr>
          <a:xfrm>
            <a:off x="9303838" y="2563725"/>
            <a:ext cx="9069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15"/>
          <p:cNvCxnSpPr>
            <a:stCxn id="231" idx="6"/>
            <a:endCxn id="232" idx="1"/>
          </p:cNvCxnSpPr>
          <p:nvPr/>
        </p:nvCxnSpPr>
        <p:spPr>
          <a:xfrm>
            <a:off x="7489800" y="2563725"/>
            <a:ext cx="284100" cy="0"/>
          </a:xfrm>
          <a:prstGeom prst="straightConnector1">
            <a:avLst/>
          </a:prstGeom>
          <a:noFill/>
          <a:ln cap="flat" cmpd="sng" w="9525">
            <a:solidFill>
              <a:schemeClr val="dk2"/>
            </a:solidFill>
            <a:prstDash val="solid"/>
            <a:round/>
            <a:headEnd len="med" w="med" type="none"/>
            <a:tailEnd len="med" w="med" type="none"/>
          </a:ln>
        </p:spPr>
      </p:cxnSp>
      <p:sp>
        <p:nvSpPr>
          <p:cNvPr id="237" name="Google Shape;237;p15"/>
          <p:cNvSpPr txBox="1"/>
          <p:nvPr>
            <p:ph idx="1" type="body"/>
          </p:nvPr>
        </p:nvSpPr>
        <p:spPr>
          <a:xfrm>
            <a:off x="922400" y="179230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b="1" lang="en-US" sz="2200">
                <a:solidFill>
                  <a:srgbClr val="292929"/>
                </a:solidFill>
              </a:rPr>
              <a:t>Preprocessed </a:t>
            </a:r>
            <a:r>
              <a:rPr lang="en-US" sz="2200">
                <a:solidFill>
                  <a:srgbClr val="292929"/>
                </a:solidFill>
              </a:rPr>
              <a:t>the Data </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Split </a:t>
            </a:r>
            <a:r>
              <a:rPr lang="en-US" sz="2200">
                <a:solidFill>
                  <a:srgbClr val="292929"/>
                </a:solidFill>
              </a:rPr>
              <a:t>into Train/Test</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Fitted a </a:t>
            </a:r>
            <a:r>
              <a:rPr b="1" lang="en-US" sz="2200">
                <a:solidFill>
                  <a:srgbClr val="292929"/>
                </a:solidFill>
              </a:rPr>
              <a:t>GridSearch </a:t>
            </a:r>
            <a:r>
              <a:rPr lang="en-US" sz="2200">
                <a:solidFill>
                  <a:srgbClr val="292929"/>
                </a:solidFill>
              </a:rPr>
              <a:t>on 4 different models for classification</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Evaluated them using .score and </a:t>
            </a:r>
            <a:r>
              <a:rPr b="1" lang="en-US" sz="2200">
                <a:solidFill>
                  <a:srgbClr val="292929"/>
                </a:solidFill>
              </a:rPr>
              <a:t>Confusion matrices</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US" sz="2200" u="sng">
                <a:solidFill>
                  <a:schemeClr val="hlink"/>
                </a:solidFill>
                <a:hlinkClick r:id="rId4"/>
              </a:rPr>
              <a:t>GitHub</a:t>
            </a:r>
            <a:br>
              <a:rPr lang="en-US" sz="2200">
                <a:solidFill>
                  <a:srgbClr val="0B49CB"/>
                </a:solidFill>
              </a:rPr>
            </a:br>
            <a:endParaRPr/>
          </a:p>
        </p:txBody>
      </p:sp>
      <p:sp>
        <p:nvSpPr>
          <p:cNvPr id="238" name="Google Shape;238;p15"/>
          <p:cNvSpPr/>
          <p:nvPr/>
        </p:nvSpPr>
        <p:spPr>
          <a:xfrm>
            <a:off x="10151200" y="4076800"/>
            <a:ext cx="1107900" cy="9048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GridSearch</a:t>
            </a:r>
            <a:endParaRPr b="1">
              <a:solidFill>
                <a:schemeClr val="lt1"/>
              </a:solidFill>
            </a:endParaRPr>
          </a:p>
        </p:txBody>
      </p:sp>
      <p:sp>
        <p:nvSpPr>
          <p:cNvPr id="239" name="Google Shape;239;p15"/>
          <p:cNvSpPr/>
          <p:nvPr/>
        </p:nvSpPr>
        <p:spPr>
          <a:xfrm>
            <a:off x="8714775" y="45233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Decision Trees</a:t>
            </a:r>
            <a:endParaRPr>
              <a:solidFill>
                <a:schemeClr val="lt1"/>
              </a:solidFill>
            </a:endParaRPr>
          </a:p>
        </p:txBody>
      </p:sp>
      <p:sp>
        <p:nvSpPr>
          <p:cNvPr id="240" name="Google Shape;240;p15"/>
          <p:cNvSpPr/>
          <p:nvPr/>
        </p:nvSpPr>
        <p:spPr>
          <a:xfrm>
            <a:off x="7489800" y="36346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KNN</a:t>
            </a:r>
            <a:endParaRPr>
              <a:solidFill>
                <a:schemeClr val="lt1"/>
              </a:solidFill>
            </a:endParaRPr>
          </a:p>
        </p:txBody>
      </p:sp>
      <p:sp>
        <p:nvSpPr>
          <p:cNvPr id="241" name="Google Shape;241;p15"/>
          <p:cNvSpPr/>
          <p:nvPr/>
        </p:nvSpPr>
        <p:spPr>
          <a:xfrm>
            <a:off x="7489800" y="45233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Logistic Regression</a:t>
            </a:r>
            <a:endParaRPr>
              <a:solidFill>
                <a:schemeClr val="lt1"/>
              </a:solidFill>
            </a:endParaRPr>
          </a:p>
        </p:txBody>
      </p:sp>
      <p:sp>
        <p:nvSpPr>
          <p:cNvPr id="242" name="Google Shape;242;p15"/>
          <p:cNvSpPr/>
          <p:nvPr/>
        </p:nvSpPr>
        <p:spPr>
          <a:xfrm>
            <a:off x="7338575" y="3262750"/>
            <a:ext cx="2590200" cy="25329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3" name="Google Shape;243;p15"/>
          <p:cNvCxnSpPr>
            <a:stCxn id="238" idx="1"/>
            <a:endCxn id="242" idx="6"/>
          </p:cNvCxnSpPr>
          <p:nvPr/>
        </p:nvCxnSpPr>
        <p:spPr>
          <a:xfrm rot="10800000">
            <a:off x="9928900" y="4529200"/>
            <a:ext cx="222300" cy="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15"/>
          <p:cNvSpPr/>
          <p:nvPr/>
        </p:nvSpPr>
        <p:spPr>
          <a:xfrm>
            <a:off x="6061200" y="4076800"/>
            <a:ext cx="1107900" cy="9048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Confusion Matrix</a:t>
            </a:r>
            <a:endParaRPr b="1">
              <a:solidFill>
                <a:schemeClr val="lt1"/>
              </a:solidFill>
            </a:endParaRPr>
          </a:p>
        </p:txBody>
      </p:sp>
      <p:cxnSp>
        <p:nvCxnSpPr>
          <p:cNvPr id="245" name="Google Shape;245;p15"/>
          <p:cNvCxnSpPr>
            <a:stCxn id="242" idx="2"/>
            <a:endCxn id="244" idx="3"/>
          </p:cNvCxnSpPr>
          <p:nvPr/>
        </p:nvCxnSpPr>
        <p:spPr>
          <a:xfrm rot="10800000">
            <a:off x="7169075" y="4529200"/>
            <a:ext cx="169500" cy="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15"/>
          <p:cNvCxnSpPr>
            <a:stCxn id="233" idx="2"/>
            <a:endCxn id="238" idx="0"/>
          </p:cNvCxnSpPr>
          <p:nvPr/>
        </p:nvCxnSpPr>
        <p:spPr>
          <a:xfrm>
            <a:off x="10705150" y="2967525"/>
            <a:ext cx="0" cy="110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53" name="Google Shape;25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18"/>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can see that the success rate seems to </a:t>
            </a:r>
            <a:r>
              <a:rPr b="1" lang="en-US" sz="2200">
                <a:solidFill>
                  <a:srgbClr val="292929"/>
                </a:solidFill>
              </a:rPr>
              <a:t>go up over time</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VAFB SLC 4E sees very few launches but seems to get them right very often</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Recent launches (in this graph) have been stellar</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266" name="Google Shape;266;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7" name="Google Shape;267;p18"/>
          <p:cNvPicPr preferRelativeResize="0"/>
          <p:nvPr/>
        </p:nvPicPr>
        <p:blipFill rotWithShape="1">
          <a:blip r:embed="rId4">
            <a:alphaModFix/>
          </a:blip>
          <a:srcRect b="0" l="2771" r="0" t="0"/>
          <a:stretch/>
        </p:blipFill>
        <p:spPr>
          <a:xfrm>
            <a:off x="168763" y="1618475"/>
            <a:ext cx="11854474" cy="234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4" name="Google Shape;274;p19"/>
          <p:cNvPicPr preferRelativeResize="0"/>
          <p:nvPr/>
        </p:nvPicPr>
        <p:blipFill>
          <a:blip r:embed="rId4">
            <a:alphaModFix/>
          </a:blip>
          <a:stretch>
            <a:fillRect/>
          </a:stretch>
        </p:blipFill>
        <p:spPr>
          <a:xfrm>
            <a:off x="152400" y="1541624"/>
            <a:ext cx="11887201" cy="2310110"/>
          </a:xfrm>
          <a:prstGeom prst="rect">
            <a:avLst/>
          </a:prstGeom>
          <a:noFill/>
          <a:ln>
            <a:noFill/>
          </a:ln>
        </p:spPr>
      </p:pic>
      <p:sp>
        <p:nvSpPr>
          <p:cNvPr id="275" name="Google Shape;275;p19"/>
          <p:cNvSpPr txBox="1"/>
          <p:nvPr>
            <p:ph idx="1" type="body"/>
          </p:nvPr>
        </p:nvSpPr>
        <p:spPr>
          <a:xfrm>
            <a:off x="456625" y="4305650"/>
            <a:ext cx="11141700" cy="294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High</a:t>
            </a:r>
            <a:r>
              <a:rPr lang="en-US" sz="2200">
                <a:solidFill>
                  <a:srgbClr val="292929"/>
                </a:solidFill>
              </a:rPr>
              <a:t> Payload mass is very rare but seems to get good results on all launch sites</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CCAFS SLC 40 seems to struggle the most all across the board (with </a:t>
            </a:r>
            <a:r>
              <a:rPr b="1" lang="en-US" sz="2200">
                <a:solidFill>
                  <a:srgbClr val="292929"/>
                </a:solidFill>
              </a:rPr>
              <a:t>no relation</a:t>
            </a:r>
            <a:r>
              <a:rPr lang="en-US" sz="2200">
                <a:solidFill>
                  <a:srgbClr val="292929"/>
                </a:solidFill>
              </a:rPr>
              <a:t> with Payload mass)</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82" name="Google Shape;282;p20"/>
          <p:cNvPicPr preferRelativeResize="0"/>
          <p:nvPr/>
        </p:nvPicPr>
        <p:blipFill>
          <a:blip r:embed="rId4">
            <a:alphaModFix/>
          </a:blip>
          <a:stretch>
            <a:fillRect/>
          </a:stretch>
        </p:blipFill>
        <p:spPr>
          <a:xfrm>
            <a:off x="5478749" y="1786949"/>
            <a:ext cx="6115050" cy="4238625"/>
          </a:xfrm>
          <a:prstGeom prst="rect">
            <a:avLst/>
          </a:prstGeom>
          <a:noFill/>
          <a:ln>
            <a:noFill/>
          </a:ln>
        </p:spPr>
      </p:pic>
      <p:sp>
        <p:nvSpPr>
          <p:cNvPr id="283" name="Google Shape;283;p20"/>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b="1" lang="en-US" sz="2200">
                <a:solidFill>
                  <a:srgbClr val="292929"/>
                </a:solidFill>
              </a:rPr>
              <a:t>GTO </a:t>
            </a:r>
            <a:r>
              <a:rPr lang="en-US" sz="2200">
                <a:solidFill>
                  <a:srgbClr val="292929"/>
                </a:solidFill>
              </a:rPr>
              <a:t>has the lowest SR</a:t>
            </a:r>
            <a:r>
              <a:rPr lang="en-US" sz="2200">
                <a:solidFill>
                  <a:srgbClr val="292929"/>
                </a:solidFill>
              </a:rPr>
              <a:t> </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Max </a:t>
            </a:r>
            <a:r>
              <a:rPr lang="en-US" sz="2200">
                <a:solidFill>
                  <a:srgbClr val="292929"/>
                </a:solidFill>
              </a:rPr>
              <a:t>SR is split between 4 Orbit types (have to see the value counts to really compare the 4)</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90" name="Google Shape;290;p21"/>
          <p:cNvPicPr preferRelativeResize="0"/>
          <p:nvPr/>
        </p:nvPicPr>
        <p:blipFill>
          <a:blip r:embed="rId4">
            <a:alphaModFix/>
          </a:blip>
          <a:stretch>
            <a:fillRect/>
          </a:stretch>
        </p:blipFill>
        <p:spPr>
          <a:xfrm>
            <a:off x="0" y="1626116"/>
            <a:ext cx="12192000" cy="2416969"/>
          </a:xfrm>
          <a:prstGeom prst="rect">
            <a:avLst/>
          </a:prstGeom>
          <a:noFill/>
          <a:ln>
            <a:noFill/>
          </a:ln>
        </p:spPr>
      </p:pic>
      <p:sp>
        <p:nvSpPr>
          <p:cNvPr id="291" name="Google Shape;291;p21"/>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VLEO </a:t>
            </a:r>
            <a:r>
              <a:rPr lang="en-US" sz="2200">
                <a:solidFill>
                  <a:srgbClr val="292929"/>
                </a:solidFill>
              </a:rPr>
              <a:t>seems to have been a recent admission that eclipsed some of the earlier types</a:t>
            </a:r>
            <a:endParaRPr b="1"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SSO </a:t>
            </a:r>
            <a:r>
              <a:rPr lang="en-US" sz="2200">
                <a:solidFill>
                  <a:srgbClr val="292929"/>
                </a:solidFill>
              </a:rPr>
              <a:t>and </a:t>
            </a:r>
            <a:r>
              <a:rPr b="1" lang="en-US" sz="2200">
                <a:solidFill>
                  <a:srgbClr val="292929"/>
                </a:solidFill>
              </a:rPr>
              <a:t>HEO </a:t>
            </a:r>
            <a:r>
              <a:rPr lang="en-US" sz="2200">
                <a:solidFill>
                  <a:srgbClr val="292929"/>
                </a:solidFill>
              </a:rPr>
              <a:t>see very sporadic use but are always a success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Hard to establish any global correlation</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98" name="Google Shape;298;p22"/>
          <p:cNvPicPr preferRelativeResize="0"/>
          <p:nvPr/>
        </p:nvPicPr>
        <p:blipFill>
          <a:blip r:embed="rId4">
            <a:alphaModFix/>
          </a:blip>
          <a:stretch>
            <a:fillRect/>
          </a:stretch>
        </p:blipFill>
        <p:spPr>
          <a:xfrm>
            <a:off x="0" y="1643069"/>
            <a:ext cx="12192000" cy="2393156"/>
          </a:xfrm>
          <a:prstGeom prst="rect">
            <a:avLst/>
          </a:prstGeom>
          <a:noFill/>
          <a:ln>
            <a:noFill/>
          </a:ln>
        </p:spPr>
      </p:pic>
      <p:sp>
        <p:nvSpPr>
          <p:cNvPr id="299" name="Google Shape;299;p22"/>
          <p:cNvSpPr txBox="1"/>
          <p:nvPr>
            <p:ph idx="1" type="body"/>
          </p:nvPr>
        </p:nvSpPr>
        <p:spPr>
          <a:xfrm>
            <a:off x="457400" y="4494800"/>
            <a:ext cx="111408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GTO </a:t>
            </a:r>
            <a:r>
              <a:rPr lang="en-US" sz="2200">
                <a:solidFill>
                  <a:srgbClr val="292929"/>
                </a:solidFill>
              </a:rPr>
              <a:t>seems to only carry missions with very specific payload size (between 3000 and 7000 approx)</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VLEO </a:t>
            </a:r>
            <a:r>
              <a:rPr lang="en-US" sz="2200">
                <a:solidFill>
                  <a:srgbClr val="292929"/>
                </a:solidFill>
              </a:rPr>
              <a:t>has only high payload size while </a:t>
            </a:r>
            <a:r>
              <a:rPr b="1" lang="en-US" sz="2200">
                <a:solidFill>
                  <a:srgbClr val="292929"/>
                </a:solidFill>
              </a:rPr>
              <a:t>SSO </a:t>
            </a:r>
            <a:r>
              <a:rPr lang="en-US" sz="2200">
                <a:solidFill>
                  <a:srgbClr val="292929"/>
                </a:solidFill>
              </a:rPr>
              <a:t>has only low one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Lower payload doesn’t necessarily equate to better success for the statistically significant orbit types</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6" name="Google Shape;306;p23"/>
          <p:cNvPicPr preferRelativeResize="0"/>
          <p:nvPr/>
        </p:nvPicPr>
        <p:blipFill>
          <a:blip r:embed="rId4">
            <a:alphaModFix/>
          </a:blip>
          <a:stretch>
            <a:fillRect/>
          </a:stretch>
        </p:blipFill>
        <p:spPr>
          <a:xfrm>
            <a:off x="5990649" y="1633199"/>
            <a:ext cx="5534025" cy="4248150"/>
          </a:xfrm>
          <a:prstGeom prst="rect">
            <a:avLst/>
          </a:prstGeom>
          <a:noFill/>
          <a:ln>
            <a:noFill/>
          </a:ln>
        </p:spPr>
      </p:pic>
      <p:sp>
        <p:nvSpPr>
          <p:cNvPr id="307" name="Google Shape;307;p23"/>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Success Rate only goes up (except for 2018 and marginally for 2020)</a:t>
            </a:r>
            <a:endParaRPr sz="2200">
              <a:solidFill>
                <a:srgbClr val="292929"/>
              </a:solidFill>
            </a:endParaRPr>
          </a:p>
          <a:p>
            <a:pPr indent="-368300" lvl="0" marL="457200" rtl="0" algn="l">
              <a:spcBef>
                <a:spcPts val="0"/>
              </a:spcBef>
              <a:spcAft>
                <a:spcPts val="0"/>
              </a:spcAft>
              <a:buClr>
                <a:srgbClr val="292929"/>
              </a:buClr>
              <a:buSzPts val="2200"/>
              <a:buChar char="●"/>
            </a:pPr>
            <a:r>
              <a:rPr b="1" lang="en-US" sz="2200">
                <a:solidFill>
                  <a:srgbClr val="292929"/>
                </a:solidFill>
              </a:rPr>
              <a:t>2014</a:t>
            </a:r>
            <a:r>
              <a:rPr lang="en-US" sz="2200">
                <a:solidFill>
                  <a:srgbClr val="292929"/>
                </a:solidFill>
              </a:rPr>
              <a:t> was a famous breakthrough with the first successes in </a:t>
            </a:r>
            <a:r>
              <a:rPr lang="en-US" sz="2200">
                <a:solidFill>
                  <a:srgbClr val="0948CB"/>
                </a:solidFill>
              </a:rPr>
              <a:t>SpaceX</a:t>
            </a:r>
            <a:r>
              <a:rPr lang="en-US" sz="2200">
                <a:solidFill>
                  <a:srgbClr val="292929"/>
                </a:solidFill>
              </a:rPr>
              <a:t>’s history</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24"/>
          <p:cNvSpPr txBox="1"/>
          <p:nvPr>
            <p:ph idx="1" type="body"/>
          </p:nvPr>
        </p:nvSpPr>
        <p:spPr>
          <a:xfrm>
            <a:off x="936650" y="2789325"/>
            <a:ext cx="9745500" cy="21972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Simple SELECT statement</a:t>
            </a:r>
            <a:endParaRPr sz="2200">
              <a:solidFill>
                <a:srgbClr val="292929"/>
              </a:solidFill>
            </a:endParaRPr>
          </a:p>
        </p:txBody>
      </p:sp>
      <p:sp>
        <p:nvSpPr>
          <p:cNvPr id="314" name="Google Shape;31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315" name="Google Shape;315;p24"/>
          <p:cNvSpPr/>
          <p:nvPr/>
        </p:nvSpPr>
        <p:spPr>
          <a:xfrm>
            <a:off x="2903900" y="1873900"/>
            <a:ext cx="5811000" cy="6942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Clr>
                <a:schemeClr val="dk1"/>
              </a:buClr>
              <a:buSzPts val="1100"/>
              <a:buFont typeface="Arial"/>
              <a:buNone/>
            </a:pPr>
            <a:r>
              <a:rPr lang="en-US">
                <a:solidFill>
                  <a:schemeClr val="lt1"/>
                </a:solidFill>
              </a:rPr>
              <a:t>%sql SELECT DISTINCT Launch_Site FROM SPACEXTABLE</a:t>
            </a:r>
            <a:endParaRPr>
              <a:solidFill>
                <a:schemeClr val="lt1"/>
              </a:solidFill>
            </a:endParaRPr>
          </a:p>
          <a:p>
            <a:pPr indent="0" lvl="0" marL="0" rtl="0" algn="ctr">
              <a:spcBef>
                <a:spcPts val="0"/>
              </a:spcBef>
              <a:spcAft>
                <a:spcPts val="0"/>
              </a:spcAft>
              <a:buNone/>
            </a:pPr>
            <a:r>
              <a:t/>
            </a:r>
            <a:endParaRPr/>
          </a:p>
        </p:txBody>
      </p:sp>
      <p:pic>
        <p:nvPicPr>
          <p:cNvPr id="316" name="Google Shape;316;p24"/>
          <p:cNvPicPr preferRelativeResize="0"/>
          <p:nvPr/>
        </p:nvPicPr>
        <p:blipFill>
          <a:blip r:embed="rId4">
            <a:alphaModFix/>
          </a:blip>
          <a:stretch>
            <a:fillRect/>
          </a:stretch>
        </p:blipFill>
        <p:spPr>
          <a:xfrm>
            <a:off x="5083313" y="3510900"/>
            <a:ext cx="1888975" cy="272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323" name="Google Shape;323;p25"/>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wildcard ‘%’ serves to select all launch sites beginning with something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LIMIT 5 to only print out the first 5 results</a:t>
            </a:r>
            <a:endParaRPr sz="2200">
              <a:solidFill>
                <a:srgbClr val="292929"/>
              </a:solidFill>
            </a:endParaRPr>
          </a:p>
        </p:txBody>
      </p:sp>
      <p:sp>
        <p:nvSpPr>
          <p:cNvPr id="324" name="Google Shape;324;p25"/>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 FROM SPACEXTABLE \</a:t>
            </a:r>
            <a:endParaRPr>
              <a:solidFill>
                <a:schemeClr val="lt1"/>
              </a:solidFill>
            </a:endParaRPr>
          </a:p>
          <a:p>
            <a:pPr indent="0" lvl="0" marL="0" rtl="0" algn="ctr">
              <a:spcBef>
                <a:spcPts val="1400"/>
              </a:spcBef>
              <a:spcAft>
                <a:spcPts val="0"/>
              </a:spcAft>
              <a:buNone/>
            </a:pPr>
            <a:r>
              <a:rPr lang="en-US">
                <a:solidFill>
                  <a:schemeClr val="lt1"/>
                </a:solidFill>
              </a:rPr>
              <a:t> 	WHERE Launch_Site LIKE 'CCA%' \</a:t>
            </a:r>
            <a:endParaRPr>
              <a:solidFill>
                <a:schemeClr val="lt1"/>
              </a:solidFill>
            </a:endParaRPr>
          </a:p>
          <a:p>
            <a:pPr indent="0" lvl="0" marL="0" rtl="0" algn="ctr">
              <a:spcBef>
                <a:spcPts val="1400"/>
              </a:spcBef>
              <a:spcAft>
                <a:spcPts val="0"/>
              </a:spcAft>
              <a:buNone/>
            </a:pPr>
            <a:r>
              <a:rPr lang="en-US">
                <a:solidFill>
                  <a:schemeClr val="lt1"/>
                </a:solidFill>
              </a:rPr>
              <a:t> 	LIMIT 5</a:t>
            </a:r>
            <a:endParaRPr>
              <a:solidFill>
                <a:schemeClr val="lt1"/>
              </a:solidFill>
            </a:endParaRPr>
          </a:p>
          <a:p>
            <a:pPr indent="0" lvl="0" marL="0" rtl="0" algn="ctr">
              <a:spcBef>
                <a:spcPts val="0"/>
              </a:spcBef>
              <a:spcAft>
                <a:spcPts val="0"/>
              </a:spcAft>
              <a:buNone/>
            </a:pPr>
            <a:r>
              <a:t/>
            </a:r>
            <a:endParaRPr/>
          </a:p>
        </p:txBody>
      </p:sp>
      <p:pic>
        <p:nvPicPr>
          <p:cNvPr id="325" name="Google Shape;325;p25"/>
          <p:cNvPicPr preferRelativeResize="0"/>
          <p:nvPr/>
        </p:nvPicPr>
        <p:blipFill>
          <a:blip r:embed="rId4">
            <a:alphaModFix/>
          </a:blip>
          <a:stretch>
            <a:fillRect/>
          </a:stretch>
        </p:blipFill>
        <p:spPr>
          <a:xfrm>
            <a:off x="0" y="4169084"/>
            <a:ext cx="12191999" cy="17733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332" name="Google Shape;332;p26"/>
          <p:cNvSpPr txBox="1"/>
          <p:nvPr>
            <p:ph idx="1" type="body"/>
          </p:nvPr>
        </p:nvSpPr>
        <p:spPr>
          <a:xfrm>
            <a:off x="770000" y="32379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We select the aggregate SUM from the Payload Mass column</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Context on the number of NASA (CRS) launches would be needed for this number to make sense </a:t>
            </a:r>
            <a:endParaRPr sz="2200">
              <a:solidFill>
                <a:srgbClr val="292929"/>
              </a:solidFill>
            </a:endParaRPr>
          </a:p>
        </p:txBody>
      </p:sp>
      <p:sp>
        <p:nvSpPr>
          <p:cNvPr id="333" name="Google Shape;333;p26"/>
          <p:cNvSpPr/>
          <p:nvPr/>
        </p:nvSpPr>
        <p:spPr>
          <a:xfrm>
            <a:off x="2903900" y="1873900"/>
            <a:ext cx="5811000" cy="10377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SUM(PAYLOAD_MASS__KG_) FROM SPACEXTABLE\</a:t>
            </a:r>
            <a:endParaRPr>
              <a:solidFill>
                <a:schemeClr val="lt1"/>
              </a:solidFill>
            </a:endParaRPr>
          </a:p>
          <a:p>
            <a:pPr indent="0" lvl="0" marL="0" rtl="0" algn="ctr">
              <a:spcBef>
                <a:spcPts val="1400"/>
              </a:spcBef>
              <a:spcAft>
                <a:spcPts val="0"/>
              </a:spcAft>
              <a:buNone/>
            </a:pPr>
            <a:r>
              <a:rPr lang="en-US">
                <a:solidFill>
                  <a:schemeClr val="lt1"/>
                </a:solidFill>
              </a:rPr>
              <a:t> 	WHERE Customer = 'NASA (CRS)'</a:t>
            </a:r>
            <a:endParaRPr>
              <a:solidFill>
                <a:schemeClr val="lt1"/>
              </a:solidFill>
            </a:endParaRPr>
          </a:p>
          <a:p>
            <a:pPr indent="0" lvl="0" marL="0" rtl="0" algn="ctr">
              <a:spcBef>
                <a:spcPts val="0"/>
              </a:spcBef>
              <a:spcAft>
                <a:spcPts val="0"/>
              </a:spcAft>
              <a:buNone/>
            </a:pPr>
            <a:r>
              <a:t/>
            </a:r>
            <a:endParaRPr/>
          </a:p>
        </p:txBody>
      </p:sp>
      <p:pic>
        <p:nvPicPr>
          <p:cNvPr id="334" name="Google Shape;334;p26"/>
          <p:cNvPicPr preferRelativeResize="0"/>
          <p:nvPr/>
        </p:nvPicPr>
        <p:blipFill>
          <a:blip r:embed="rId4">
            <a:alphaModFix/>
          </a:blip>
          <a:stretch>
            <a:fillRect/>
          </a:stretch>
        </p:blipFill>
        <p:spPr>
          <a:xfrm>
            <a:off x="4234409" y="4370275"/>
            <a:ext cx="3150000" cy="100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341" name="Google Shape;341;p27"/>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Same as before </a:t>
            </a:r>
            <a:r>
              <a:rPr lang="en-US" sz="2200">
                <a:solidFill>
                  <a:srgbClr val="292929"/>
                </a:solidFill>
              </a:rPr>
              <a:t>with </a:t>
            </a:r>
            <a:r>
              <a:rPr b="1" lang="en-US" sz="2200">
                <a:solidFill>
                  <a:srgbClr val="292929"/>
                </a:solidFill>
              </a:rPr>
              <a:t>AVG</a:t>
            </a:r>
            <a:endParaRPr b="1" sz="2200">
              <a:solidFill>
                <a:srgbClr val="292929"/>
              </a:solidFill>
            </a:endParaRPr>
          </a:p>
        </p:txBody>
      </p:sp>
      <p:sp>
        <p:nvSpPr>
          <p:cNvPr id="342" name="Google Shape;342;p27"/>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AVG(PAYLOAD_MASS__KG_) FROM SPACEXTABLE \</a:t>
            </a:r>
            <a:endParaRPr>
              <a:solidFill>
                <a:schemeClr val="lt1"/>
              </a:solidFill>
            </a:endParaRPr>
          </a:p>
          <a:p>
            <a:pPr indent="0" lvl="0" marL="0" rtl="0" algn="ctr">
              <a:spcBef>
                <a:spcPts val="1400"/>
              </a:spcBef>
              <a:spcAft>
                <a:spcPts val="0"/>
              </a:spcAft>
              <a:buNone/>
            </a:pPr>
            <a:r>
              <a:rPr lang="en-US">
                <a:solidFill>
                  <a:schemeClr val="lt1"/>
                </a:solidFill>
              </a:rPr>
              <a:t> 	WHERE Booster_Version = 'F9 v1.1'</a:t>
            </a:r>
            <a:endParaRPr>
              <a:solidFill>
                <a:schemeClr val="lt1"/>
              </a:solidFill>
            </a:endParaRPr>
          </a:p>
          <a:p>
            <a:pPr indent="0" lvl="0" marL="0" rtl="0" algn="ctr">
              <a:spcBef>
                <a:spcPts val="0"/>
              </a:spcBef>
              <a:spcAft>
                <a:spcPts val="0"/>
              </a:spcAft>
              <a:buNone/>
            </a:pPr>
            <a:r>
              <a:t/>
            </a:r>
            <a:endParaRPr/>
          </a:p>
        </p:txBody>
      </p:sp>
      <p:pic>
        <p:nvPicPr>
          <p:cNvPr id="343" name="Google Shape;343;p27"/>
          <p:cNvPicPr preferRelativeResize="0"/>
          <p:nvPr/>
        </p:nvPicPr>
        <p:blipFill>
          <a:blip r:embed="rId4">
            <a:alphaModFix/>
          </a:blip>
          <a:stretch>
            <a:fillRect/>
          </a:stretch>
        </p:blipFill>
        <p:spPr>
          <a:xfrm>
            <a:off x="4139550" y="3797400"/>
            <a:ext cx="3339710" cy="113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350" name="Google Shape;350;p28"/>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Same with MIN (works on Date formats)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This is the very famous ground pad success in 2015 that essentially re-put </a:t>
            </a:r>
            <a:r>
              <a:rPr lang="en-US" sz="2200">
                <a:solidFill>
                  <a:srgbClr val="0948CB"/>
                </a:solidFill>
              </a:rPr>
              <a:t>SpaceX </a:t>
            </a:r>
            <a:r>
              <a:rPr lang="en-US" sz="2200">
                <a:solidFill>
                  <a:srgbClr val="292929"/>
                </a:solidFill>
              </a:rPr>
              <a:t>on the map</a:t>
            </a:r>
            <a:endParaRPr sz="2200">
              <a:solidFill>
                <a:srgbClr val="292929"/>
              </a:solidFill>
            </a:endParaRPr>
          </a:p>
        </p:txBody>
      </p:sp>
      <p:sp>
        <p:nvSpPr>
          <p:cNvPr id="351" name="Google Shape;351;p28"/>
          <p:cNvSpPr/>
          <p:nvPr/>
        </p:nvSpPr>
        <p:spPr>
          <a:xfrm>
            <a:off x="3257125" y="1873900"/>
            <a:ext cx="52149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MIN(Date) FROM SPACEXTABLE \</a:t>
            </a:r>
            <a:endParaRPr>
              <a:solidFill>
                <a:schemeClr val="lt1"/>
              </a:solidFill>
            </a:endParaRPr>
          </a:p>
          <a:p>
            <a:pPr indent="0" lvl="0" marL="0" rtl="0" algn="ctr">
              <a:spcBef>
                <a:spcPts val="1400"/>
              </a:spcBef>
              <a:spcAft>
                <a:spcPts val="0"/>
              </a:spcAft>
              <a:buNone/>
            </a:pPr>
            <a:r>
              <a:rPr lang="en-US">
                <a:solidFill>
                  <a:schemeClr val="lt1"/>
                </a:solidFill>
              </a:rPr>
              <a:t>	WHERE Landing_Outcome = 'Success (ground pad)'</a:t>
            </a:r>
            <a:endParaRPr>
              <a:solidFill>
                <a:schemeClr val="lt1"/>
              </a:solidFill>
            </a:endParaRPr>
          </a:p>
          <a:p>
            <a:pPr indent="0" lvl="0" marL="0" rtl="0" algn="ctr">
              <a:spcBef>
                <a:spcPts val="0"/>
              </a:spcBef>
              <a:spcAft>
                <a:spcPts val="0"/>
              </a:spcAft>
              <a:buNone/>
            </a:pPr>
            <a:r>
              <a:t/>
            </a:r>
            <a:endParaRPr/>
          </a:p>
        </p:txBody>
      </p:sp>
      <p:pic>
        <p:nvPicPr>
          <p:cNvPr id="352" name="Google Shape;352;p28"/>
          <p:cNvPicPr preferRelativeResize="0"/>
          <p:nvPr/>
        </p:nvPicPr>
        <p:blipFill>
          <a:blip r:embed="rId4">
            <a:alphaModFix/>
          </a:blip>
          <a:stretch>
            <a:fillRect/>
          </a:stretch>
        </p:blipFill>
        <p:spPr>
          <a:xfrm>
            <a:off x="5231925" y="4320125"/>
            <a:ext cx="1591750" cy="1031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359" name="Google Shape;359;p29"/>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BETWEEN is easier to write than writing out the two conditions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AND to bind multiple conditions</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60" name="Google Shape;360;p29"/>
          <p:cNvSpPr/>
          <p:nvPr/>
        </p:nvSpPr>
        <p:spPr>
          <a:xfrm>
            <a:off x="2903775" y="1901950"/>
            <a:ext cx="5811000" cy="9129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Booster_Version FROM SPACEXTABLE \</a:t>
            </a:r>
            <a:endParaRPr>
              <a:solidFill>
                <a:schemeClr val="lt1"/>
              </a:solidFill>
            </a:endParaRPr>
          </a:p>
          <a:p>
            <a:pPr indent="0" lvl="0" marL="0" rtl="0" algn="ctr">
              <a:spcBef>
                <a:spcPts val="1400"/>
              </a:spcBef>
              <a:spcAft>
                <a:spcPts val="0"/>
              </a:spcAft>
              <a:buNone/>
            </a:pPr>
            <a:r>
              <a:rPr lang="en-US">
                <a:solidFill>
                  <a:schemeClr val="lt1"/>
                </a:solidFill>
              </a:rPr>
              <a:t>WHERE Landing_Outcome = 'Success (drone ship)' AND PAYLOAD_MASS__KG_ BETWEEN 4000 AND 6000</a:t>
            </a:r>
            <a:endParaRPr>
              <a:solidFill>
                <a:schemeClr val="lt1"/>
              </a:solidFill>
            </a:endParaRPr>
          </a:p>
          <a:p>
            <a:pPr indent="0" lvl="0" marL="0" rtl="0" algn="ctr">
              <a:spcBef>
                <a:spcPts val="0"/>
              </a:spcBef>
              <a:spcAft>
                <a:spcPts val="0"/>
              </a:spcAft>
              <a:buNone/>
            </a:pPr>
            <a:r>
              <a:t/>
            </a:r>
            <a:endParaRPr/>
          </a:p>
        </p:txBody>
      </p:sp>
      <p:pic>
        <p:nvPicPr>
          <p:cNvPr id="361" name="Google Shape;361;p29"/>
          <p:cNvPicPr preferRelativeResize="0"/>
          <p:nvPr/>
        </p:nvPicPr>
        <p:blipFill>
          <a:blip r:embed="rId4">
            <a:alphaModFix/>
          </a:blip>
          <a:stretch>
            <a:fillRect/>
          </a:stretch>
        </p:blipFill>
        <p:spPr>
          <a:xfrm>
            <a:off x="5006905" y="4181850"/>
            <a:ext cx="1604750" cy="200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1002700" y="1969525"/>
            <a:ext cx="9248400" cy="4108500"/>
          </a:xfrm>
          <a:prstGeom prst="rect">
            <a:avLst/>
          </a:prstGeom>
          <a:noFill/>
          <a:ln>
            <a:noFill/>
          </a:ln>
        </p:spPr>
        <p:txBody>
          <a:bodyPr anchorCtr="0" anchor="t" bIns="45700" lIns="91425" spcFirstLastPara="1" rIns="91425" wrap="square" tIns="45700">
            <a:normAutofit fontScale="55000" lnSpcReduction="20000"/>
          </a:bodyPr>
          <a:lstStyle/>
          <a:p>
            <a:pPr indent="-250380" lvl="0" marL="228600" marR="0" rtl="0" algn="l">
              <a:lnSpc>
                <a:spcPct val="100000"/>
              </a:lnSpc>
              <a:spcBef>
                <a:spcPts val="0"/>
              </a:spcBef>
              <a:spcAft>
                <a:spcPts val="0"/>
              </a:spcAft>
              <a:buClr>
                <a:srgbClr val="0B49CB"/>
              </a:buClr>
              <a:buSzPct val="100000"/>
              <a:buChar char="•"/>
            </a:pPr>
            <a:r>
              <a:rPr b="1" lang="en-US" sz="4623">
                <a:solidFill>
                  <a:srgbClr val="0B49CB"/>
                </a:solidFill>
              </a:rPr>
              <a:t>Summary of methodologies</a:t>
            </a:r>
            <a:endParaRPr b="1" sz="4623">
              <a:solidFill>
                <a:srgbClr val="0B49CB"/>
              </a:solidFill>
            </a:endParaRPr>
          </a:p>
          <a:p>
            <a:pPr indent="0" lvl="0" marL="457200" marR="0" rtl="0" algn="l">
              <a:lnSpc>
                <a:spcPct val="100000"/>
              </a:lnSpc>
              <a:spcBef>
                <a:spcPts val="0"/>
              </a:spcBef>
              <a:spcAft>
                <a:spcPts val="0"/>
              </a:spcAft>
              <a:buNone/>
            </a:pPr>
            <a:r>
              <a:t/>
            </a:r>
            <a:endParaRPr b="1" sz="3500">
              <a:solidFill>
                <a:schemeClr val="accent1"/>
              </a:solidFill>
            </a:endParaRPr>
          </a:p>
          <a:p>
            <a:pPr indent="0" lvl="0" marL="457200" marR="0" rtl="0" algn="l">
              <a:lnSpc>
                <a:spcPct val="100000"/>
              </a:lnSpc>
              <a:spcBef>
                <a:spcPts val="0"/>
              </a:spcBef>
              <a:spcAft>
                <a:spcPts val="0"/>
              </a:spcAft>
              <a:buNone/>
            </a:pPr>
            <a:r>
              <a:rPr lang="en-US" sz="3681">
                <a:solidFill>
                  <a:srgbClr val="292929"/>
                </a:solidFill>
              </a:rPr>
              <a:t>The different methodologies I used during this project were : </a:t>
            </a:r>
            <a:r>
              <a:rPr b="1" lang="en-US" sz="3681">
                <a:solidFill>
                  <a:srgbClr val="292929"/>
                </a:solidFill>
              </a:rPr>
              <a:t>Data Collection</a:t>
            </a:r>
            <a:r>
              <a:rPr lang="en-US" sz="3681">
                <a:solidFill>
                  <a:srgbClr val="292929"/>
                </a:solidFill>
              </a:rPr>
              <a:t>, </a:t>
            </a:r>
            <a:r>
              <a:rPr b="1" lang="en-US" sz="3681">
                <a:solidFill>
                  <a:srgbClr val="292929"/>
                </a:solidFill>
              </a:rPr>
              <a:t>Data Wrangling</a:t>
            </a:r>
            <a:r>
              <a:rPr lang="en-US" sz="3681">
                <a:solidFill>
                  <a:srgbClr val="292929"/>
                </a:solidFill>
              </a:rPr>
              <a:t>, </a:t>
            </a:r>
            <a:r>
              <a:rPr b="1" lang="en-US" sz="3681">
                <a:solidFill>
                  <a:srgbClr val="292929"/>
                </a:solidFill>
              </a:rPr>
              <a:t>Data Visualisation</a:t>
            </a:r>
            <a:r>
              <a:rPr lang="en-US" sz="3681">
                <a:solidFill>
                  <a:srgbClr val="292929"/>
                </a:solidFill>
              </a:rPr>
              <a:t>, </a:t>
            </a:r>
            <a:r>
              <a:rPr b="1" lang="en-US" sz="3681">
                <a:solidFill>
                  <a:srgbClr val="292929"/>
                </a:solidFill>
              </a:rPr>
              <a:t>EDA </a:t>
            </a:r>
            <a:r>
              <a:rPr lang="en-US" sz="3681">
                <a:solidFill>
                  <a:srgbClr val="292929"/>
                </a:solidFill>
              </a:rPr>
              <a:t>and </a:t>
            </a:r>
            <a:r>
              <a:rPr b="1" lang="en-US" sz="3681">
                <a:solidFill>
                  <a:srgbClr val="292929"/>
                </a:solidFill>
              </a:rPr>
              <a:t>Model Development</a:t>
            </a:r>
            <a:r>
              <a:rPr lang="en-US" sz="3681">
                <a:solidFill>
                  <a:srgbClr val="292929"/>
                </a:solidFill>
              </a:rPr>
              <a:t> and </a:t>
            </a:r>
            <a:r>
              <a:rPr b="1" lang="en-US" sz="3681">
                <a:solidFill>
                  <a:srgbClr val="292929"/>
                </a:solidFill>
              </a:rPr>
              <a:t>Evaluation</a:t>
            </a:r>
            <a:r>
              <a:rPr lang="en-US" sz="3681">
                <a:solidFill>
                  <a:srgbClr val="292929"/>
                </a:solidFill>
              </a:rPr>
              <a:t>.</a:t>
            </a:r>
            <a:endParaRPr sz="3681">
              <a:solidFill>
                <a:srgbClr val="292929"/>
              </a:solidFill>
            </a:endParaRPr>
          </a:p>
          <a:p>
            <a:pPr indent="0" lvl="0" marL="457200" marR="0" rtl="0" algn="l">
              <a:lnSpc>
                <a:spcPct val="100000"/>
              </a:lnSpc>
              <a:spcBef>
                <a:spcPts val="1400"/>
              </a:spcBef>
              <a:spcAft>
                <a:spcPts val="0"/>
              </a:spcAft>
              <a:buNone/>
            </a:pPr>
            <a:r>
              <a:t/>
            </a:r>
            <a:endParaRPr sz="1500">
              <a:solidFill>
                <a:schemeClr val="accent1"/>
              </a:solidFill>
            </a:endParaRPr>
          </a:p>
          <a:p>
            <a:pPr indent="0" lvl="0" marL="457200" marR="0" rtl="0" algn="l">
              <a:lnSpc>
                <a:spcPct val="100000"/>
              </a:lnSpc>
              <a:spcBef>
                <a:spcPts val="1400"/>
              </a:spcBef>
              <a:spcAft>
                <a:spcPts val="0"/>
              </a:spcAft>
              <a:buNone/>
            </a:pPr>
            <a:r>
              <a:t/>
            </a:r>
            <a:endParaRPr sz="1500">
              <a:solidFill>
                <a:schemeClr val="accent1"/>
              </a:solidFill>
            </a:endParaRPr>
          </a:p>
          <a:p>
            <a:pPr indent="-248348" lvl="0" marL="228600" marR="0" rtl="0" algn="l">
              <a:lnSpc>
                <a:spcPct val="100000"/>
              </a:lnSpc>
              <a:spcBef>
                <a:spcPts val="1400"/>
              </a:spcBef>
              <a:spcAft>
                <a:spcPts val="0"/>
              </a:spcAft>
              <a:buClr>
                <a:srgbClr val="0B49CB"/>
              </a:buClr>
              <a:buSzPct val="100000"/>
              <a:buChar char="•"/>
            </a:pPr>
            <a:r>
              <a:rPr b="1" lang="en-US" sz="4565">
                <a:solidFill>
                  <a:srgbClr val="0B49CB"/>
                </a:solidFill>
              </a:rPr>
              <a:t>Summary of all results</a:t>
            </a:r>
            <a:endParaRPr b="1" sz="4565">
              <a:solidFill>
                <a:srgbClr val="0B49CB"/>
              </a:solidFill>
            </a:endParaRPr>
          </a:p>
          <a:p>
            <a:pPr indent="0" lvl="0" marL="457200" marR="0" rtl="0" algn="l">
              <a:lnSpc>
                <a:spcPct val="100000"/>
              </a:lnSpc>
              <a:spcBef>
                <a:spcPts val="1400"/>
              </a:spcBef>
              <a:spcAft>
                <a:spcPts val="0"/>
              </a:spcAft>
              <a:buNone/>
            </a:pPr>
            <a:r>
              <a:t/>
            </a:r>
            <a:endParaRPr b="1" sz="1800">
              <a:solidFill>
                <a:schemeClr val="accent1"/>
              </a:solidFill>
            </a:endParaRPr>
          </a:p>
          <a:p>
            <a:pPr indent="-368300" lvl="0" marL="914400" marR="0" rtl="0" algn="l">
              <a:lnSpc>
                <a:spcPct val="100000"/>
              </a:lnSpc>
              <a:spcBef>
                <a:spcPts val="1400"/>
              </a:spcBef>
              <a:spcAft>
                <a:spcPts val="0"/>
              </a:spcAft>
              <a:buClr>
                <a:schemeClr val="dk1"/>
              </a:buClr>
              <a:buSzPct val="100000"/>
              <a:buAutoNum type="arabicPeriod"/>
            </a:pPr>
            <a:r>
              <a:rPr b="1" lang="en-US" sz="4000">
                <a:solidFill>
                  <a:schemeClr val="dk1"/>
                </a:solidFill>
              </a:rPr>
              <a:t>Clean, exploitable</a:t>
            </a:r>
            <a:r>
              <a:rPr lang="en-US" sz="4000">
                <a:solidFill>
                  <a:schemeClr val="dk1"/>
                </a:solidFill>
              </a:rPr>
              <a:t> Data from the SpaceX launches</a:t>
            </a:r>
            <a:endParaRPr sz="4000">
              <a:solidFill>
                <a:schemeClr val="dk1"/>
              </a:solidFill>
            </a:endParaRPr>
          </a:p>
          <a:p>
            <a:pPr indent="-368300" lvl="0" marL="914400" marR="0" rtl="0" algn="l">
              <a:lnSpc>
                <a:spcPct val="100000"/>
              </a:lnSpc>
              <a:spcBef>
                <a:spcPts val="0"/>
              </a:spcBef>
              <a:spcAft>
                <a:spcPts val="0"/>
              </a:spcAft>
              <a:buClr>
                <a:schemeClr val="dk1"/>
              </a:buClr>
              <a:buSzPct val="100000"/>
              <a:buAutoNum type="arabicPeriod"/>
            </a:pPr>
            <a:r>
              <a:rPr b="1" lang="en-US" sz="4000">
                <a:solidFill>
                  <a:schemeClr val="dk1"/>
                </a:solidFill>
              </a:rPr>
              <a:t>Exploratory Data Analysis</a:t>
            </a:r>
            <a:r>
              <a:rPr lang="en-US" sz="4000">
                <a:solidFill>
                  <a:schemeClr val="dk1"/>
                </a:solidFill>
              </a:rPr>
              <a:t> on this Data</a:t>
            </a:r>
            <a:endParaRPr sz="4000">
              <a:solidFill>
                <a:schemeClr val="dk1"/>
              </a:solidFill>
            </a:endParaRPr>
          </a:p>
          <a:p>
            <a:pPr indent="-368300" lvl="0" marL="914400" marR="0" rtl="0" algn="l">
              <a:lnSpc>
                <a:spcPct val="100000"/>
              </a:lnSpc>
              <a:spcBef>
                <a:spcPts val="0"/>
              </a:spcBef>
              <a:spcAft>
                <a:spcPts val="0"/>
              </a:spcAft>
              <a:buClr>
                <a:schemeClr val="dk1"/>
              </a:buClr>
              <a:buSzPct val="100000"/>
              <a:buAutoNum type="arabicPeriod"/>
            </a:pPr>
            <a:r>
              <a:rPr lang="en-US" sz="4000">
                <a:solidFill>
                  <a:schemeClr val="dk1"/>
                </a:solidFill>
              </a:rPr>
              <a:t>Predictive analysis results</a:t>
            </a:r>
            <a:endParaRPr sz="4000">
              <a:solidFill>
                <a:schemeClr val="dk1"/>
              </a:solidFill>
            </a:endParaRPr>
          </a:p>
          <a:p>
            <a:pPr indent="0" lvl="0" marL="0" marR="0" rtl="0" algn="l">
              <a:lnSpc>
                <a:spcPct val="100000"/>
              </a:lnSpc>
              <a:spcBef>
                <a:spcPts val="1400"/>
              </a:spcBef>
              <a:spcAft>
                <a:spcPts val="0"/>
              </a:spcAft>
              <a:buNone/>
            </a:pPr>
            <a:r>
              <a:t/>
            </a:r>
            <a:endParaRPr sz="1800">
              <a:solidFill>
                <a:schemeClr val="dk1"/>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68" name="Google Shape;368;p30"/>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GROUP BY to select by the different Mission Outcomes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Success is very common in this dataset</a:t>
            </a:r>
            <a:endParaRPr sz="2200">
              <a:solidFill>
                <a:srgbClr val="292929"/>
              </a:solidFill>
            </a:endParaRPr>
          </a:p>
        </p:txBody>
      </p:sp>
      <p:sp>
        <p:nvSpPr>
          <p:cNvPr id="369" name="Google Shape;369;p30"/>
          <p:cNvSpPr/>
          <p:nvPr/>
        </p:nvSpPr>
        <p:spPr>
          <a:xfrm>
            <a:off x="2903900" y="1873900"/>
            <a:ext cx="5811000" cy="10518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Mission_Outcome, COUNT(*) FROM SPACEXTABLE \</a:t>
            </a:r>
            <a:endParaRPr>
              <a:solidFill>
                <a:schemeClr val="lt1"/>
              </a:solidFill>
            </a:endParaRPr>
          </a:p>
          <a:p>
            <a:pPr indent="0" lvl="0" marL="0" rtl="0" algn="ctr">
              <a:spcBef>
                <a:spcPts val="1400"/>
              </a:spcBef>
              <a:spcAft>
                <a:spcPts val="0"/>
              </a:spcAft>
              <a:buNone/>
            </a:pPr>
            <a:r>
              <a:rPr lang="en-US">
                <a:solidFill>
                  <a:schemeClr val="lt1"/>
                </a:solidFill>
              </a:rPr>
              <a:t> 	GROUP BY Mission_Outcome</a:t>
            </a:r>
            <a:endParaRPr>
              <a:solidFill>
                <a:schemeClr val="lt1"/>
              </a:solidFill>
            </a:endParaRPr>
          </a:p>
          <a:p>
            <a:pPr indent="0" lvl="0" marL="0" rtl="0" algn="ctr">
              <a:spcBef>
                <a:spcPts val="0"/>
              </a:spcBef>
              <a:spcAft>
                <a:spcPts val="0"/>
              </a:spcAft>
              <a:buNone/>
            </a:pPr>
            <a:r>
              <a:t/>
            </a:r>
            <a:endParaRPr/>
          </a:p>
        </p:txBody>
      </p:sp>
      <p:pic>
        <p:nvPicPr>
          <p:cNvPr id="370" name="Google Shape;370;p30"/>
          <p:cNvPicPr preferRelativeResize="0"/>
          <p:nvPr/>
        </p:nvPicPr>
        <p:blipFill>
          <a:blip r:embed="rId4">
            <a:alphaModFix/>
          </a:blip>
          <a:stretch>
            <a:fillRect/>
          </a:stretch>
        </p:blipFill>
        <p:spPr>
          <a:xfrm>
            <a:off x="4595613" y="4349250"/>
            <a:ext cx="2864375" cy="159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77" name="Google Shape;377;p31"/>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A Subquery is used since Max cannot be used outside the select statement for this task</a:t>
            </a:r>
            <a:endParaRPr sz="2200">
              <a:solidFill>
                <a:srgbClr val="292929"/>
              </a:solidFill>
            </a:endParaRPr>
          </a:p>
        </p:txBody>
      </p:sp>
      <p:sp>
        <p:nvSpPr>
          <p:cNvPr id="378" name="Google Shape;378;p31"/>
          <p:cNvSpPr/>
          <p:nvPr/>
        </p:nvSpPr>
        <p:spPr>
          <a:xfrm>
            <a:off x="2903900" y="1873900"/>
            <a:ext cx="58110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1400"/>
              </a:spcBef>
              <a:spcAft>
                <a:spcPts val="0"/>
              </a:spcAft>
              <a:buNone/>
            </a:pPr>
            <a:r>
              <a:rPr lang="en-US">
                <a:solidFill>
                  <a:schemeClr val="lt1"/>
                </a:solidFill>
              </a:rPr>
              <a:t>%sql SELECT Booster_Version FROM SPACEXTABLE \</a:t>
            </a:r>
            <a:endParaRPr>
              <a:solidFill>
                <a:schemeClr val="lt1"/>
              </a:solidFill>
            </a:endParaRPr>
          </a:p>
          <a:p>
            <a:pPr indent="0" lvl="0" marL="0" rtl="0" algn="ctr">
              <a:spcBef>
                <a:spcPts val="1400"/>
              </a:spcBef>
              <a:spcAft>
                <a:spcPts val="0"/>
              </a:spcAft>
              <a:buNone/>
            </a:pPr>
            <a:r>
              <a:rPr lang="en-US">
                <a:solidFill>
                  <a:schemeClr val="lt1"/>
                </a:solidFill>
              </a:rPr>
              <a:t> 	WHERE PAYLOAD_MASS__KG_ = (SELECT MAX(PAYLOAD_MASS__KG_) FROM SPACEXTABLE)</a:t>
            </a:r>
            <a:endParaRPr>
              <a:solidFill>
                <a:schemeClr val="lt1"/>
              </a:solidFill>
            </a:endParaRPr>
          </a:p>
          <a:p>
            <a:pPr indent="0" lvl="0" marL="0" rtl="0" algn="ctr">
              <a:spcBef>
                <a:spcPts val="0"/>
              </a:spcBef>
              <a:spcAft>
                <a:spcPts val="0"/>
              </a:spcAft>
              <a:buNone/>
            </a:pPr>
            <a:r>
              <a:t/>
            </a:r>
            <a:endParaRPr/>
          </a:p>
        </p:txBody>
      </p:sp>
      <p:pic>
        <p:nvPicPr>
          <p:cNvPr id="379" name="Google Shape;379;p31"/>
          <p:cNvPicPr preferRelativeResize="0"/>
          <p:nvPr/>
        </p:nvPicPr>
        <p:blipFill>
          <a:blip r:embed="rId4">
            <a:alphaModFix/>
          </a:blip>
          <a:stretch>
            <a:fillRect/>
          </a:stretch>
        </p:blipFill>
        <p:spPr>
          <a:xfrm>
            <a:off x="5380200" y="3551100"/>
            <a:ext cx="1023950" cy="3306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86" name="Google Shape;386;p32"/>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functions used in the question are used to retrieve the months and year in MySQL</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ORDER BY is ascending by default</a:t>
            </a:r>
            <a:endParaRPr sz="2200">
              <a:solidFill>
                <a:srgbClr val="292929"/>
              </a:solidFill>
            </a:endParaRPr>
          </a:p>
        </p:txBody>
      </p:sp>
      <p:sp>
        <p:nvSpPr>
          <p:cNvPr id="387" name="Google Shape;387;p32"/>
          <p:cNvSpPr/>
          <p:nvPr/>
        </p:nvSpPr>
        <p:spPr>
          <a:xfrm>
            <a:off x="2381450" y="1852850"/>
            <a:ext cx="7292700" cy="11373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lt1"/>
                </a:solidFill>
              </a:rPr>
              <a:t>%sql SELECT  substr(Date, 6,2) AS Month, * FROM SPACEXTABLE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 	WHERE substr(Date,0,5) = '2015' AND Landing_Outcome =</a:t>
            </a:r>
            <a:r>
              <a:rPr lang="en-US">
                <a:solidFill>
                  <a:schemeClr val="lt1"/>
                </a:solidFill>
              </a:rPr>
              <a:t> </a:t>
            </a:r>
            <a:r>
              <a:rPr lang="en-US">
                <a:solidFill>
                  <a:schemeClr val="lt1"/>
                </a:solidFill>
              </a:rPr>
              <a:t>'Failure (drone ship)'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 	AND  substr(Date, 6,2) IS NOT NULL \</a:t>
            </a:r>
            <a:endParaRPr>
              <a:solidFill>
                <a:schemeClr val="lt1"/>
              </a:solidFill>
            </a:endParaRPr>
          </a:p>
          <a:p>
            <a:pPr indent="0" lvl="0" marL="0" rtl="0" algn="ctr">
              <a:spcBef>
                <a:spcPts val="0"/>
              </a:spcBef>
              <a:spcAft>
                <a:spcPts val="0"/>
              </a:spcAft>
              <a:buNone/>
            </a:pPr>
            <a:r>
              <a:rPr lang="en-US">
                <a:solidFill>
                  <a:schemeClr val="lt1"/>
                </a:solidFill>
              </a:rPr>
              <a:t> 	ORDER BY Date </a:t>
            </a:r>
            <a:endParaRPr>
              <a:solidFill>
                <a:schemeClr val="lt1"/>
              </a:solidFill>
            </a:endParaRPr>
          </a:p>
        </p:txBody>
      </p:sp>
      <p:pic>
        <p:nvPicPr>
          <p:cNvPr id="388" name="Google Shape;388;p32"/>
          <p:cNvPicPr preferRelativeResize="0"/>
          <p:nvPr/>
        </p:nvPicPr>
        <p:blipFill>
          <a:blip r:embed="rId4">
            <a:alphaModFix/>
          </a:blip>
          <a:stretch>
            <a:fillRect/>
          </a:stretch>
        </p:blipFill>
        <p:spPr>
          <a:xfrm>
            <a:off x="2072663" y="4549850"/>
            <a:ext cx="8046682" cy="7342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95" name="Google Shape;395;p33"/>
          <p:cNvSpPr txBox="1"/>
          <p:nvPr>
            <p:ph idx="1" type="body"/>
          </p:nvPr>
        </p:nvSpPr>
        <p:spPr>
          <a:xfrm>
            <a:off x="829850" y="3142675"/>
            <a:ext cx="103959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BETWEEN can be used for dates</a:t>
            </a:r>
            <a:endParaRPr sz="2200">
              <a:solidFill>
                <a:srgbClr val="292929"/>
              </a:solidFill>
            </a:endParaRPr>
          </a:p>
        </p:txBody>
      </p:sp>
      <p:sp>
        <p:nvSpPr>
          <p:cNvPr id="396" name="Google Shape;396;p33"/>
          <p:cNvSpPr/>
          <p:nvPr/>
        </p:nvSpPr>
        <p:spPr>
          <a:xfrm>
            <a:off x="1948400" y="1913738"/>
            <a:ext cx="8158800" cy="1160700"/>
          </a:xfrm>
          <a:prstGeom prst="rect">
            <a:avLst/>
          </a:prstGeom>
          <a:solidFill>
            <a:srgbClr val="0B49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%sql SELECT LANDING__OUTCOME, COUNT(LANDING__OUTCOME) from SPACEXTBL \</a:t>
            </a:r>
            <a:endParaRPr>
              <a:solidFill>
                <a:schemeClr val="lt1"/>
              </a:solidFill>
            </a:endParaRPr>
          </a:p>
          <a:p>
            <a:pPr indent="0" lvl="0" marL="0" rtl="0" algn="ctr">
              <a:spcBef>
                <a:spcPts val="0"/>
              </a:spcBef>
              <a:spcAft>
                <a:spcPts val="0"/>
              </a:spcAft>
              <a:buNone/>
            </a:pPr>
            <a:r>
              <a:rPr lang="en-US">
                <a:solidFill>
                  <a:schemeClr val="lt1"/>
                </a:solidFill>
              </a:rPr>
              <a:t>    WHERE DATE between '2010-06-04' and '2017-03-20' \</a:t>
            </a:r>
            <a:endParaRPr>
              <a:solidFill>
                <a:schemeClr val="lt1"/>
              </a:solidFill>
            </a:endParaRPr>
          </a:p>
          <a:p>
            <a:pPr indent="0" lvl="0" marL="0" rtl="0" algn="ctr">
              <a:spcBef>
                <a:spcPts val="0"/>
              </a:spcBef>
              <a:spcAft>
                <a:spcPts val="0"/>
              </a:spcAft>
              <a:buNone/>
            </a:pPr>
            <a:r>
              <a:rPr lang="en-US">
                <a:solidFill>
                  <a:schemeClr val="lt1"/>
                </a:solidFill>
              </a:rPr>
              <a:t>    GROUP BY LANDING__OUTCOME \ </a:t>
            </a:r>
            <a:endParaRPr>
              <a:solidFill>
                <a:schemeClr val="lt1"/>
              </a:solidFill>
            </a:endParaRPr>
          </a:p>
          <a:p>
            <a:pPr indent="0" lvl="0" marL="0" rtl="0" algn="ctr">
              <a:spcBef>
                <a:spcPts val="0"/>
              </a:spcBef>
              <a:spcAft>
                <a:spcPts val="0"/>
              </a:spcAft>
              <a:buNone/>
            </a:pPr>
            <a:r>
              <a:rPr lang="en-US">
                <a:solidFill>
                  <a:schemeClr val="lt1"/>
                </a:solidFill>
              </a:rPr>
              <a:t>    ORDER BY LANDING_COUNT DESC;</a:t>
            </a:r>
            <a:endParaRPr>
              <a:solidFill>
                <a:schemeClr val="lt1"/>
              </a:solidFill>
            </a:endParaRPr>
          </a:p>
        </p:txBody>
      </p:sp>
      <p:pic>
        <p:nvPicPr>
          <p:cNvPr id="397" name="Google Shape;397;p33"/>
          <p:cNvPicPr preferRelativeResize="0"/>
          <p:nvPr/>
        </p:nvPicPr>
        <p:blipFill>
          <a:blip r:embed="rId4">
            <a:alphaModFix/>
          </a:blip>
          <a:stretch>
            <a:fillRect/>
          </a:stretch>
        </p:blipFill>
        <p:spPr>
          <a:xfrm>
            <a:off x="5000625" y="3650800"/>
            <a:ext cx="219075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Sites </a:t>
            </a:r>
            <a:endParaRPr/>
          </a:p>
        </p:txBody>
      </p:sp>
      <p:pic>
        <p:nvPicPr>
          <p:cNvPr id="409" name="Google Shape;409;p35"/>
          <p:cNvPicPr preferRelativeResize="0"/>
          <p:nvPr/>
        </p:nvPicPr>
        <p:blipFill>
          <a:blip r:embed="rId4">
            <a:alphaModFix/>
          </a:blip>
          <a:stretch>
            <a:fillRect/>
          </a:stretch>
        </p:blipFill>
        <p:spPr>
          <a:xfrm>
            <a:off x="1891013" y="1406174"/>
            <a:ext cx="8409973" cy="4843797"/>
          </a:xfrm>
          <a:prstGeom prst="rect">
            <a:avLst/>
          </a:prstGeom>
          <a:noFill/>
          <a:ln>
            <a:noFill/>
          </a:ln>
        </p:spPr>
      </p:pic>
      <p:sp>
        <p:nvSpPr>
          <p:cNvPr id="410" name="Google Shape;410;p35"/>
          <p:cNvSpPr/>
          <p:nvPr/>
        </p:nvSpPr>
        <p:spPr>
          <a:xfrm>
            <a:off x="8327300" y="5151025"/>
            <a:ext cx="1154100" cy="11286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5"/>
          <p:cNvSpPr/>
          <p:nvPr/>
        </p:nvSpPr>
        <p:spPr>
          <a:xfrm>
            <a:off x="2764700" y="4118350"/>
            <a:ext cx="1154100" cy="1128600"/>
          </a:xfrm>
          <a:prstGeom prst="ellipse">
            <a:avLst/>
          </a:prstGeom>
          <a:noFill/>
          <a:ln cap="flat" cmpd="sng" w="9525">
            <a:solidFill>
              <a:srgbClr val="0948CB"/>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5"/>
          <p:cNvSpPr txBox="1"/>
          <p:nvPr>
            <p:ph idx="1" type="body"/>
          </p:nvPr>
        </p:nvSpPr>
        <p:spPr>
          <a:xfrm>
            <a:off x="6152125" y="3795800"/>
            <a:ext cx="42594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0B49CB"/>
              </a:buClr>
              <a:buSzPts val="2200"/>
              <a:buChar char="●"/>
            </a:pPr>
            <a:r>
              <a:rPr lang="en-US" sz="2200">
                <a:solidFill>
                  <a:srgbClr val="0B49CB"/>
                </a:solidFill>
              </a:rPr>
              <a:t>Launch Sites in FL and CA</a:t>
            </a:r>
            <a:endParaRPr sz="2200">
              <a:solidFill>
                <a:srgbClr val="0B49CB"/>
              </a:solidFill>
            </a:endParaRPr>
          </a:p>
          <a:p>
            <a:pPr indent="-368300" lvl="0" marL="457200" marR="0" rtl="0" algn="l">
              <a:lnSpc>
                <a:spcPct val="100000"/>
              </a:lnSpc>
              <a:spcBef>
                <a:spcPts val="0"/>
              </a:spcBef>
              <a:spcAft>
                <a:spcPts val="0"/>
              </a:spcAft>
              <a:buClr>
                <a:srgbClr val="0B49CB"/>
              </a:buClr>
              <a:buSzPts val="2200"/>
              <a:buChar char="●"/>
            </a:pPr>
            <a:r>
              <a:rPr lang="en-US" sz="2200">
                <a:solidFill>
                  <a:srgbClr val="0B49CB"/>
                </a:solidFill>
              </a:rPr>
              <a:t>In the </a:t>
            </a:r>
            <a:r>
              <a:rPr b="1" lang="en-US" sz="2200">
                <a:solidFill>
                  <a:srgbClr val="0B49CB"/>
                </a:solidFill>
              </a:rPr>
              <a:t>US </a:t>
            </a:r>
            <a:r>
              <a:rPr lang="en-US" sz="2200">
                <a:solidFill>
                  <a:srgbClr val="0B49CB"/>
                </a:solidFill>
              </a:rPr>
              <a:t>only</a:t>
            </a:r>
            <a:endParaRPr sz="2200">
              <a:solidFill>
                <a:srgbClr val="0B49CB"/>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Successes and Failures</a:t>
            </a:r>
            <a:endParaRPr/>
          </a:p>
        </p:txBody>
      </p:sp>
      <p:pic>
        <p:nvPicPr>
          <p:cNvPr id="419" name="Google Shape;419;p36"/>
          <p:cNvPicPr preferRelativeResize="0"/>
          <p:nvPr/>
        </p:nvPicPr>
        <p:blipFill>
          <a:blip r:embed="rId4">
            <a:alphaModFix/>
          </a:blip>
          <a:stretch>
            <a:fillRect/>
          </a:stretch>
        </p:blipFill>
        <p:spPr>
          <a:xfrm>
            <a:off x="7251613" y="2720604"/>
            <a:ext cx="3048000" cy="2032008"/>
          </a:xfrm>
          <a:prstGeom prst="rect">
            <a:avLst/>
          </a:prstGeom>
          <a:noFill/>
          <a:ln>
            <a:noFill/>
          </a:ln>
        </p:spPr>
      </p:pic>
      <p:pic>
        <p:nvPicPr>
          <p:cNvPr id="420" name="Google Shape;420;p36"/>
          <p:cNvPicPr preferRelativeResize="0"/>
          <p:nvPr/>
        </p:nvPicPr>
        <p:blipFill>
          <a:blip r:embed="rId5">
            <a:alphaModFix/>
          </a:blip>
          <a:stretch>
            <a:fillRect/>
          </a:stretch>
        </p:blipFill>
        <p:spPr>
          <a:xfrm>
            <a:off x="1957363" y="2720599"/>
            <a:ext cx="3048000" cy="2047875"/>
          </a:xfrm>
          <a:prstGeom prst="rect">
            <a:avLst/>
          </a:prstGeom>
          <a:noFill/>
          <a:ln>
            <a:noFill/>
          </a:ln>
        </p:spPr>
      </p:pic>
      <p:sp>
        <p:nvSpPr>
          <p:cNvPr id="421" name="Google Shape;421;p36"/>
          <p:cNvSpPr txBox="1"/>
          <p:nvPr>
            <p:ph idx="1" type="body"/>
          </p:nvPr>
        </p:nvSpPr>
        <p:spPr>
          <a:xfrm>
            <a:off x="1407763" y="1741225"/>
            <a:ext cx="4259400" cy="1843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lang="en-US" sz="2200">
                <a:solidFill>
                  <a:srgbClr val="0B49CB"/>
                </a:solidFill>
              </a:rPr>
              <a:t>California launch site</a:t>
            </a:r>
            <a:endParaRPr sz="2200">
              <a:solidFill>
                <a:srgbClr val="0B49CB"/>
              </a:solidFill>
            </a:endParaRPr>
          </a:p>
          <a:p>
            <a:pPr indent="0" lvl="0" marL="0" marR="0" rtl="0" algn="ctr">
              <a:lnSpc>
                <a:spcPct val="100000"/>
              </a:lnSpc>
              <a:spcBef>
                <a:spcPts val="1400"/>
              </a:spcBef>
              <a:spcAft>
                <a:spcPts val="0"/>
              </a:spcAft>
              <a:buNone/>
            </a:pPr>
            <a:r>
              <a:rPr lang="en-US" sz="2200">
                <a:solidFill>
                  <a:srgbClr val="0B49CB"/>
                </a:solidFill>
              </a:rPr>
              <a:t>Mostly </a:t>
            </a:r>
            <a:r>
              <a:rPr b="1" lang="en-US" sz="2200">
                <a:solidFill>
                  <a:srgbClr val="0B49CB"/>
                </a:solidFill>
              </a:rPr>
              <a:t>successes</a:t>
            </a:r>
            <a:endParaRPr b="1" sz="2200">
              <a:solidFill>
                <a:srgbClr val="0B49CB"/>
              </a:solidFill>
            </a:endParaRPr>
          </a:p>
        </p:txBody>
      </p:sp>
      <p:sp>
        <p:nvSpPr>
          <p:cNvPr id="422" name="Google Shape;422;p36"/>
          <p:cNvSpPr txBox="1"/>
          <p:nvPr>
            <p:ph idx="2" type="body"/>
          </p:nvPr>
        </p:nvSpPr>
        <p:spPr>
          <a:xfrm>
            <a:off x="6524838" y="1741225"/>
            <a:ext cx="4259400" cy="1843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lang="en-US" sz="2200">
                <a:solidFill>
                  <a:srgbClr val="0B49CB"/>
                </a:solidFill>
              </a:rPr>
              <a:t>Florida </a:t>
            </a:r>
            <a:r>
              <a:rPr lang="en-US" sz="2200">
                <a:solidFill>
                  <a:srgbClr val="0B49CB"/>
                </a:solidFill>
              </a:rPr>
              <a:t>launch site</a:t>
            </a:r>
            <a:endParaRPr sz="2200">
              <a:solidFill>
                <a:srgbClr val="0B49CB"/>
              </a:solidFill>
            </a:endParaRPr>
          </a:p>
          <a:p>
            <a:pPr indent="0" lvl="0" marL="0" marR="0" rtl="0" algn="ctr">
              <a:lnSpc>
                <a:spcPct val="100000"/>
              </a:lnSpc>
              <a:spcBef>
                <a:spcPts val="1400"/>
              </a:spcBef>
              <a:spcAft>
                <a:spcPts val="0"/>
              </a:spcAft>
              <a:buNone/>
            </a:pPr>
            <a:r>
              <a:rPr lang="en-US" sz="2200">
                <a:solidFill>
                  <a:srgbClr val="0B49CB"/>
                </a:solidFill>
              </a:rPr>
              <a:t>Mostly </a:t>
            </a:r>
            <a:r>
              <a:rPr b="1" lang="en-US" sz="2200">
                <a:solidFill>
                  <a:srgbClr val="0B49CB"/>
                </a:solidFill>
              </a:rPr>
              <a:t>failures</a:t>
            </a:r>
            <a:endParaRPr b="1" sz="2200">
              <a:solidFill>
                <a:srgbClr val="0B49CB"/>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Proximity from Launch Sites</a:t>
            </a:r>
            <a:endParaRPr/>
          </a:p>
        </p:txBody>
      </p:sp>
      <p:sp>
        <p:nvSpPr>
          <p:cNvPr id="429" name="Google Shape;429;p37"/>
          <p:cNvSpPr txBox="1"/>
          <p:nvPr>
            <p:ph idx="1" type="body"/>
          </p:nvPr>
        </p:nvSpPr>
        <p:spPr>
          <a:xfrm>
            <a:off x="1005125" y="1734200"/>
            <a:ext cx="10047000" cy="18438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0B49CB"/>
              </a:buClr>
              <a:buSzPts val="2200"/>
              <a:buChar char="●"/>
            </a:pPr>
            <a:r>
              <a:rPr lang="en-US" sz="2200">
                <a:solidFill>
                  <a:srgbClr val="0B49CB"/>
                </a:solidFill>
              </a:rPr>
              <a:t>This is all taken from the CCAFS - LC 40 in California</a:t>
            </a:r>
            <a:endParaRPr sz="2200">
              <a:solidFill>
                <a:srgbClr val="0B49CB"/>
              </a:solidFill>
            </a:endParaRPr>
          </a:p>
          <a:p>
            <a:pPr indent="-368300" lvl="0" marL="457200" marR="0" rtl="0" algn="l">
              <a:lnSpc>
                <a:spcPct val="100000"/>
              </a:lnSpc>
              <a:spcBef>
                <a:spcPts val="0"/>
              </a:spcBef>
              <a:spcAft>
                <a:spcPts val="0"/>
              </a:spcAft>
              <a:buClr>
                <a:srgbClr val="0B49CB"/>
              </a:buClr>
              <a:buSzPts val="2200"/>
              <a:buChar char="●"/>
            </a:pPr>
            <a:r>
              <a:rPr lang="en-US" sz="2200">
                <a:solidFill>
                  <a:srgbClr val="0B49CB"/>
                </a:solidFill>
              </a:rPr>
              <a:t>In general, all launch sites are </a:t>
            </a:r>
            <a:r>
              <a:rPr b="1" lang="en-US" sz="2200">
                <a:solidFill>
                  <a:srgbClr val="0B49CB"/>
                </a:solidFill>
              </a:rPr>
              <a:t>very close to the sea </a:t>
            </a:r>
            <a:r>
              <a:rPr lang="en-US" sz="2200">
                <a:solidFill>
                  <a:srgbClr val="0B49CB"/>
                </a:solidFill>
              </a:rPr>
              <a:t>and to a means of transport (highway and/or railway)</a:t>
            </a:r>
            <a:endParaRPr sz="2200">
              <a:solidFill>
                <a:srgbClr val="0B49CB"/>
              </a:solidFill>
            </a:endParaRPr>
          </a:p>
          <a:p>
            <a:pPr indent="0" lvl="0" marL="914400" marR="0" rtl="0" algn="l">
              <a:lnSpc>
                <a:spcPct val="100000"/>
              </a:lnSpc>
              <a:spcBef>
                <a:spcPts val="1400"/>
              </a:spcBef>
              <a:spcAft>
                <a:spcPts val="0"/>
              </a:spcAft>
              <a:buNone/>
            </a:pPr>
            <a:r>
              <a:t/>
            </a:r>
            <a:endParaRPr sz="2200">
              <a:solidFill>
                <a:srgbClr val="0B49CB"/>
              </a:solidFill>
            </a:endParaRPr>
          </a:p>
        </p:txBody>
      </p:sp>
      <p:pic>
        <p:nvPicPr>
          <p:cNvPr id="430" name="Google Shape;430;p37"/>
          <p:cNvPicPr preferRelativeResize="0"/>
          <p:nvPr/>
        </p:nvPicPr>
        <p:blipFill>
          <a:blip r:embed="rId4">
            <a:alphaModFix/>
          </a:blip>
          <a:stretch>
            <a:fillRect/>
          </a:stretch>
        </p:blipFill>
        <p:spPr>
          <a:xfrm>
            <a:off x="1362213" y="3201370"/>
            <a:ext cx="2169475" cy="1879425"/>
          </a:xfrm>
          <a:prstGeom prst="rect">
            <a:avLst/>
          </a:prstGeom>
          <a:noFill/>
          <a:ln>
            <a:noFill/>
          </a:ln>
        </p:spPr>
      </p:pic>
      <p:pic>
        <p:nvPicPr>
          <p:cNvPr id="431" name="Google Shape;431;p37"/>
          <p:cNvPicPr preferRelativeResize="0"/>
          <p:nvPr/>
        </p:nvPicPr>
        <p:blipFill>
          <a:blip r:embed="rId5">
            <a:alphaModFix/>
          </a:blip>
          <a:stretch>
            <a:fillRect/>
          </a:stretch>
        </p:blipFill>
        <p:spPr>
          <a:xfrm>
            <a:off x="3917313" y="3450050"/>
            <a:ext cx="2704950" cy="1622975"/>
          </a:xfrm>
          <a:prstGeom prst="rect">
            <a:avLst/>
          </a:prstGeom>
          <a:noFill/>
          <a:ln>
            <a:noFill/>
          </a:ln>
        </p:spPr>
      </p:pic>
      <p:pic>
        <p:nvPicPr>
          <p:cNvPr id="432" name="Google Shape;432;p37"/>
          <p:cNvPicPr preferRelativeResize="0"/>
          <p:nvPr/>
        </p:nvPicPr>
        <p:blipFill>
          <a:blip r:embed="rId6">
            <a:alphaModFix/>
          </a:blip>
          <a:stretch>
            <a:fillRect/>
          </a:stretch>
        </p:blipFill>
        <p:spPr>
          <a:xfrm>
            <a:off x="9015638" y="3450038"/>
            <a:ext cx="1208951" cy="1622975"/>
          </a:xfrm>
          <a:prstGeom prst="rect">
            <a:avLst/>
          </a:prstGeom>
          <a:noFill/>
          <a:ln>
            <a:noFill/>
          </a:ln>
        </p:spPr>
      </p:pic>
      <p:pic>
        <p:nvPicPr>
          <p:cNvPr id="433" name="Google Shape;433;p37"/>
          <p:cNvPicPr preferRelativeResize="0"/>
          <p:nvPr/>
        </p:nvPicPr>
        <p:blipFill>
          <a:blip r:embed="rId7">
            <a:alphaModFix/>
          </a:blip>
          <a:stretch>
            <a:fillRect/>
          </a:stretch>
        </p:blipFill>
        <p:spPr>
          <a:xfrm>
            <a:off x="7124750" y="3727625"/>
            <a:ext cx="1388426" cy="1316300"/>
          </a:xfrm>
          <a:prstGeom prst="rect">
            <a:avLst/>
          </a:prstGeom>
          <a:noFill/>
          <a:ln>
            <a:noFill/>
          </a:ln>
        </p:spPr>
      </p:pic>
      <p:sp>
        <p:nvSpPr>
          <p:cNvPr id="434" name="Google Shape;434;p37"/>
          <p:cNvSpPr txBox="1"/>
          <p:nvPr>
            <p:ph idx="2" type="body"/>
          </p:nvPr>
        </p:nvSpPr>
        <p:spPr>
          <a:xfrm>
            <a:off x="1285325" y="5080800"/>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City </a:t>
            </a:r>
            <a:r>
              <a:rPr lang="en-US" sz="2200">
                <a:solidFill>
                  <a:srgbClr val="0B49CB"/>
                </a:solidFill>
              </a:rPr>
              <a:t>(Orlando)</a:t>
            </a:r>
            <a:endParaRPr b="1" sz="2200">
              <a:solidFill>
                <a:srgbClr val="0B49CB"/>
              </a:solidFill>
            </a:endParaRPr>
          </a:p>
        </p:txBody>
      </p:sp>
      <p:sp>
        <p:nvSpPr>
          <p:cNvPr id="435" name="Google Shape;435;p37"/>
          <p:cNvSpPr txBox="1"/>
          <p:nvPr>
            <p:ph idx="3" type="body"/>
          </p:nvPr>
        </p:nvSpPr>
        <p:spPr>
          <a:xfrm>
            <a:off x="4109400" y="5080800"/>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Coastline</a:t>
            </a:r>
            <a:endParaRPr b="1" sz="2200">
              <a:solidFill>
                <a:srgbClr val="0B49CB"/>
              </a:solidFill>
            </a:endParaRPr>
          </a:p>
        </p:txBody>
      </p:sp>
      <p:sp>
        <p:nvSpPr>
          <p:cNvPr id="436" name="Google Shape;436;p37"/>
          <p:cNvSpPr txBox="1"/>
          <p:nvPr>
            <p:ph idx="4" type="body"/>
          </p:nvPr>
        </p:nvSpPr>
        <p:spPr>
          <a:xfrm>
            <a:off x="6622250" y="5043925"/>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Highway</a:t>
            </a:r>
            <a:endParaRPr b="1" sz="2200">
              <a:solidFill>
                <a:srgbClr val="0B49CB"/>
              </a:solidFill>
            </a:endParaRPr>
          </a:p>
        </p:txBody>
      </p:sp>
      <p:sp>
        <p:nvSpPr>
          <p:cNvPr id="437" name="Google Shape;437;p37"/>
          <p:cNvSpPr txBox="1"/>
          <p:nvPr>
            <p:ph idx="5" type="body"/>
          </p:nvPr>
        </p:nvSpPr>
        <p:spPr>
          <a:xfrm>
            <a:off x="8376875" y="5043925"/>
            <a:ext cx="2393400" cy="549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1400"/>
              </a:spcBef>
              <a:spcAft>
                <a:spcPts val="0"/>
              </a:spcAft>
              <a:buNone/>
            </a:pPr>
            <a:r>
              <a:rPr b="1" lang="en-US" sz="2200">
                <a:solidFill>
                  <a:srgbClr val="0B49CB"/>
                </a:solidFill>
              </a:rPr>
              <a:t>Railway</a:t>
            </a:r>
            <a:endParaRPr b="1" sz="2200">
              <a:solidFill>
                <a:srgbClr val="0B49CB"/>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26252" y="1983073"/>
            <a:ext cx="10339500" cy="34017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0B49CB"/>
                </a:solidFill>
              </a:rPr>
              <a:t>SpaceX</a:t>
            </a:r>
            <a:r>
              <a:rPr lang="en-US" sz="2200">
                <a:solidFill>
                  <a:srgbClr val="292929"/>
                </a:solidFill>
              </a:rPr>
              <a:t> has revolutionized </a:t>
            </a:r>
            <a:r>
              <a:rPr b="1" lang="en-US" sz="2200">
                <a:solidFill>
                  <a:srgbClr val="292929"/>
                </a:solidFill>
              </a:rPr>
              <a:t>space exploration</a:t>
            </a:r>
            <a:r>
              <a:rPr lang="en-US" sz="2200">
                <a:solidFill>
                  <a:srgbClr val="292929"/>
                </a:solidFill>
              </a:rPr>
              <a:t> with its innovations in cost-effective rocket technology. This </a:t>
            </a:r>
            <a:r>
              <a:rPr b="1" lang="en-US" sz="2200">
                <a:solidFill>
                  <a:srgbClr val="292929"/>
                </a:solidFill>
              </a:rPr>
              <a:t>data science project</a:t>
            </a:r>
            <a:r>
              <a:rPr lang="en-US" sz="2200">
                <a:solidFill>
                  <a:srgbClr val="292929"/>
                </a:solidFill>
              </a:rPr>
              <a:t> aims to analyze SpaceX launches to identify trends and insights related to launch successes, payload capacities, and the impact of reusable rocket technology, contributing to the understanding of SpaceX's influence on the future of space travel.</a:t>
            </a:r>
            <a:endParaRPr sz="2200">
              <a:solidFill>
                <a:srgbClr val="292929"/>
              </a:solidFill>
            </a:endParaRPr>
          </a:p>
          <a:p>
            <a:pPr indent="0" lvl="0" marL="457200" marR="0" rtl="0" algn="l">
              <a:lnSpc>
                <a:spcPct val="90000"/>
              </a:lnSpc>
              <a:spcBef>
                <a:spcPts val="0"/>
              </a:spcBef>
              <a:spcAft>
                <a:spcPts val="0"/>
              </a:spcAft>
              <a:buNone/>
            </a:pPr>
            <a:r>
              <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rPr>
              <a:t>Problems: </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How can SpaceX </a:t>
            </a:r>
            <a:r>
              <a:rPr b="1" lang="en-US" sz="2200">
                <a:solidFill>
                  <a:srgbClr val="292929"/>
                </a:solidFill>
              </a:rPr>
              <a:t>minimise </a:t>
            </a:r>
            <a:r>
              <a:rPr lang="en-US" sz="2200">
                <a:solidFill>
                  <a:srgbClr val="292929"/>
                </a:solidFill>
              </a:rPr>
              <a:t>failures ?</a:t>
            </a:r>
            <a:endParaRPr sz="2200">
              <a:solidFill>
                <a:srgbClr val="292929"/>
              </a:solidFil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What are the trends and correlations in Payload Size and other variables for example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54" name="Google Shape;454;p43"/>
          <p:cNvPicPr preferRelativeResize="0"/>
          <p:nvPr/>
        </p:nvPicPr>
        <p:blipFill>
          <a:blip r:embed="rId4">
            <a:alphaModFix/>
          </a:blip>
          <a:stretch>
            <a:fillRect/>
          </a:stretch>
        </p:blipFill>
        <p:spPr>
          <a:xfrm>
            <a:off x="6198775" y="2034200"/>
            <a:ext cx="5002692" cy="3811575"/>
          </a:xfrm>
          <a:prstGeom prst="rect">
            <a:avLst/>
          </a:prstGeom>
          <a:noFill/>
          <a:ln>
            <a:noFill/>
          </a:ln>
        </p:spPr>
      </p:pic>
      <p:sp>
        <p:nvSpPr>
          <p:cNvPr id="455" name="Google Shape;455;p43"/>
          <p:cNvSpPr txBox="1"/>
          <p:nvPr>
            <p:ph idx="1" type="body"/>
          </p:nvPr>
        </p:nvSpPr>
        <p:spPr>
          <a:xfrm>
            <a:off x="770000" y="178695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With the deprecation of the ‘auto’ parameter of Decision Tree, </a:t>
            </a:r>
            <a:r>
              <a:rPr b="1" lang="en-US" sz="2200">
                <a:solidFill>
                  <a:srgbClr val="292929"/>
                </a:solidFill>
              </a:rPr>
              <a:t>all 4 models</a:t>
            </a:r>
            <a:r>
              <a:rPr lang="en-US" sz="2200">
                <a:solidFill>
                  <a:srgbClr val="292929"/>
                </a:solidFill>
              </a:rPr>
              <a:t> now have the same Test Accuracy (and Confusion Matrix…) on the test set</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The Test set is </a:t>
            </a:r>
            <a:r>
              <a:rPr b="1" lang="en-US" sz="2200">
                <a:solidFill>
                  <a:srgbClr val="292929"/>
                </a:solidFill>
              </a:rPr>
              <a:t>quite small </a:t>
            </a:r>
            <a:r>
              <a:rPr lang="en-US" sz="2200">
                <a:solidFill>
                  <a:srgbClr val="292929"/>
                </a:solidFill>
              </a:rPr>
              <a:t>so this could’ve been expected</a:t>
            </a:r>
            <a:endParaRPr sz="2200">
              <a:solidFill>
                <a:srgbClr val="292929"/>
              </a:solidFill>
            </a:endParaRPr>
          </a:p>
          <a:p>
            <a:pPr indent="0" lvl="0" marL="457200" rtl="0" algn="l">
              <a:spcBef>
                <a:spcPts val="0"/>
              </a:spcBef>
              <a:spcAft>
                <a:spcPts val="0"/>
              </a:spcAft>
              <a:buNone/>
            </a:pPr>
            <a:r>
              <a:t/>
            </a:r>
            <a:endParaRPr b="1"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4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is the confusion matrix of all 4 models we have examined. We can see that the models </a:t>
            </a:r>
            <a:r>
              <a:rPr lang="en-US" sz="2200">
                <a:solidFill>
                  <a:srgbClr val="292929"/>
                </a:solidFill>
              </a:rPr>
              <a:t>only</a:t>
            </a:r>
            <a:r>
              <a:rPr lang="en-US" sz="2200">
                <a:solidFill>
                  <a:srgbClr val="292929"/>
                </a:solidFill>
              </a:rPr>
              <a:t> got 3 predictions wrong (False Positives or false alarm, the model seem ‘overconfident’ in a way.</a:t>
            </a:r>
            <a:endParaRPr sz="2200">
              <a:solidFill>
                <a:srgbClr val="292929"/>
              </a:solidFill>
            </a:endParaRPr>
          </a:p>
        </p:txBody>
      </p:sp>
      <p:sp>
        <p:nvSpPr>
          <p:cNvPr id="462" name="Google Shape;462;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44"/>
          <p:cNvPicPr preferRelativeResize="0"/>
          <p:nvPr/>
        </p:nvPicPr>
        <p:blipFill>
          <a:blip r:embed="rId4">
            <a:alphaModFix/>
          </a:blip>
          <a:stretch>
            <a:fillRect/>
          </a:stretch>
        </p:blipFill>
        <p:spPr>
          <a:xfrm>
            <a:off x="4022450" y="3304422"/>
            <a:ext cx="4010699" cy="344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
        <p:nvSpPr>
          <p:cNvPr id="470" name="Google Shape;470;p45"/>
          <p:cNvSpPr txBox="1"/>
          <p:nvPr>
            <p:ph idx="1" type="body"/>
          </p:nvPr>
        </p:nvSpPr>
        <p:spPr>
          <a:xfrm>
            <a:off x="770000" y="1649500"/>
            <a:ext cx="10815000" cy="4656600"/>
          </a:xfrm>
          <a:prstGeom prst="rect">
            <a:avLst/>
          </a:prstGeom>
          <a:noFill/>
          <a:ln>
            <a:noFill/>
          </a:ln>
        </p:spPr>
        <p:txBody>
          <a:bodyPr anchorCtr="0" anchor="t" bIns="45700" lIns="91425" spcFirstLastPara="1" rIns="91425" wrap="square" tIns="45700">
            <a:normAutofit fontScale="77500" lnSpcReduction="10000"/>
          </a:bodyPr>
          <a:lstStyle/>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From the EDA, we can see that important factors that could help the model in predicting success are the </a:t>
            </a:r>
            <a:r>
              <a:rPr b="1" lang="en-US" sz="2200">
                <a:solidFill>
                  <a:srgbClr val="292929"/>
                </a:solidFill>
              </a:rPr>
              <a:t>Launch sites</a:t>
            </a:r>
            <a:r>
              <a:rPr lang="en-US" sz="2200">
                <a:solidFill>
                  <a:srgbClr val="292929"/>
                </a:solidFill>
              </a:rPr>
              <a:t>, the </a:t>
            </a:r>
            <a:r>
              <a:rPr b="1" lang="en-US" sz="2200">
                <a:solidFill>
                  <a:srgbClr val="292929"/>
                </a:solidFill>
              </a:rPr>
              <a:t>size of the Payload</a:t>
            </a:r>
            <a:r>
              <a:rPr lang="en-US" sz="2200">
                <a:solidFill>
                  <a:srgbClr val="292929"/>
                </a:solidFill>
              </a:rPr>
              <a:t> and the </a:t>
            </a:r>
            <a:r>
              <a:rPr b="1" lang="en-US" sz="2200">
                <a:solidFill>
                  <a:srgbClr val="292929"/>
                </a:solidFill>
              </a:rPr>
              <a:t>Orbit Type</a:t>
            </a:r>
            <a:r>
              <a:rPr lang="en-US" sz="2200">
                <a:solidFill>
                  <a:srgbClr val="292929"/>
                </a:solidFill>
              </a:rPr>
              <a:t>. Time is also very much correlated </a:t>
            </a:r>
            <a:r>
              <a:rPr lang="en-US" sz="2200">
                <a:solidFill>
                  <a:srgbClr val="292929"/>
                </a:solidFill>
              </a:rPr>
              <a:t>with success, but this is not a real material, quantifiable factor. </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A more thorough Explainable AI study would help in understanding the models’ decision</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197167"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It’s always necessary to take a step back when analysis ML results.</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Here, </a:t>
            </a:r>
            <a:r>
              <a:rPr b="1" lang="en-US" sz="2200">
                <a:solidFill>
                  <a:srgbClr val="292929"/>
                </a:solidFill>
              </a:rPr>
              <a:t>data </a:t>
            </a:r>
            <a:r>
              <a:rPr lang="en-US" sz="2200">
                <a:solidFill>
                  <a:srgbClr val="292929"/>
                </a:solidFill>
              </a:rPr>
              <a:t>is somewhat lacking, 18 test samples is too little to make an earnest analysis on the correct model to choose. This is due to the complex nature of the problem.</a:t>
            </a:r>
            <a:endParaRPr sz="2200">
              <a:solidFill>
                <a:srgbClr val="292929"/>
              </a:solidFill>
            </a:endParaRPr>
          </a:p>
          <a:p>
            <a:pPr indent="-336867" lvl="1" marL="914400" marR="0" rtl="0" algn="l">
              <a:lnSpc>
                <a:spcPct val="100000"/>
              </a:lnSpc>
              <a:spcBef>
                <a:spcPts val="1400"/>
              </a:spcBef>
              <a:spcAft>
                <a:spcPts val="0"/>
              </a:spcAft>
              <a:buClr>
                <a:srgbClr val="292929"/>
              </a:buClr>
              <a:buSzPct val="100000"/>
              <a:buChar char="○"/>
            </a:pPr>
            <a:r>
              <a:rPr lang="en-US" sz="2200">
                <a:solidFill>
                  <a:srgbClr val="292929"/>
                </a:solidFill>
              </a:rPr>
              <a:t>In real life situations, we would most likely test other models (given a more ample test set). This would help us discern between the models base on confusion matrices, ROC curves, AUC…</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Two types of Data Sources : SpaceX API and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Missing values imputation, One-hot encoding, cleaning data…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Standardisation</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7600">
                <a:solidFill>
                  <a:srgbClr val="757070"/>
                </a:solidFill>
              </a:rPr>
              <a:t>Hyperparameter tuning and Model Evaluation</a:t>
            </a:r>
            <a:endParaRPr sz="7600">
              <a:solidFill>
                <a:srgbClr val="757070"/>
              </a:solidFill>
            </a:endParaRPr>
          </a:p>
          <a:p>
            <a:pPr indent="0" lvl="0" marL="914400" marR="0" rtl="0" algn="l">
              <a:lnSpc>
                <a:spcPct val="120000"/>
              </a:lnSpc>
              <a:spcBef>
                <a:spcPts val="1400"/>
              </a:spcBef>
              <a:spcAft>
                <a:spcPts val="0"/>
              </a:spcAft>
              <a:buNone/>
            </a:pPr>
            <a:r>
              <a:t/>
            </a:r>
            <a:endParaRPr sz="7600">
              <a:solidFill>
                <a:srgbClr val="757070"/>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Data was collected in two ways : using the SpaceX </a:t>
            </a:r>
            <a:r>
              <a:rPr b="1" lang="en-US" sz="2200">
                <a:solidFill>
                  <a:srgbClr val="292929"/>
                </a:solidFill>
              </a:rPr>
              <a:t>API </a:t>
            </a:r>
            <a:r>
              <a:rPr lang="en-US" sz="2200">
                <a:solidFill>
                  <a:srgbClr val="292929"/>
                </a:solidFill>
              </a:rPr>
              <a:t>and scraping </a:t>
            </a:r>
            <a:r>
              <a:rPr b="1" lang="en-US" sz="2200">
                <a:solidFill>
                  <a:srgbClr val="292929"/>
                </a:solidFill>
              </a:rPr>
              <a:t>Wikipedia</a:t>
            </a:r>
            <a:endParaRPr b="1">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p:nvPr/>
        </p:nvSpPr>
        <p:spPr>
          <a:xfrm>
            <a:off x="6339700" y="3668550"/>
            <a:ext cx="2005800" cy="12027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Record features</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Launch Site</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Payload</a:t>
            </a:r>
            <a:endParaRPr>
              <a:solidFill>
                <a:schemeClr val="lt1"/>
              </a:solidFill>
            </a:endParaRPr>
          </a:p>
          <a:p>
            <a:pPr indent="-317500" lvl="0" marL="457200" rtl="0" algn="ctr">
              <a:spcBef>
                <a:spcPts val="0"/>
              </a:spcBef>
              <a:spcAft>
                <a:spcPts val="0"/>
              </a:spcAft>
              <a:buClr>
                <a:schemeClr val="lt1"/>
              </a:buClr>
              <a:buSzPts val="1400"/>
              <a:buChar char="●"/>
            </a:pPr>
            <a:r>
              <a:rPr lang="en-US">
                <a:solidFill>
                  <a:schemeClr val="lt1"/>
                </a:solidFill>
              </a:rPr>
              <a:t>Booster Version</a:t>
            </a:r>
            <a:endParaRPr>
              <a:solidFill>
                <a:schemeClr val="lt1"/>
              </a:solidFill>
            </a:endParaRPr>
          </a:p>
        </p:txBody>
      </p:sp>
      <p:sp>
        <p:nvSpPr>
          <p:cNvPr id="132" name="Google Shape;132;p7"/>
          <p:cNvSpPr/>
          <p:nvPr/>
        </p:nvSpPr>
        <p:spPr>
          <a:xfrm>
            <a:off x="9250000" y="3978900"/>
            <a:ext cx="1409700" cy="582000"/>
          </a:xfrm>
          <a:prstGeom prst="rect">
            <a:avLst/>
          </a:prstGeom>
          <a:solidFill>
            <a:srgbClr val="0B49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33" name="Google Shape;133;p7"/>
          <p:cNvSpPr/>
          <p:nvPr/>
        </p:nvSpPr>
        <p:spPr>
          <a:xfrm>
            <a:off x="547125" y="44100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Wikipedia</a:t>
            </a:r>
            <a:endParaRPr>
              <a:solidFill>
                <a:schemeClr val="lt1"/>
              </a:solidFill>
            </a:endParaRPr>
          </a:p>
        </p:txBody>
      </p:sp>
      <p:sp>
        <p:nvSpPr>
          <p:cNvPr id="134" name="Google Shape;134;p7"/>
          <p:cNvSpPr/>
          <p:nvPr/>
        </p:nvSpPr>
        <p:spPr>
          <a:xfrm>
            <a:off x="547125" y="2841250"/>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SpaceX</a:t>
            </a:r>
            <a:endParaRPr>
              <a:solidFill>
                <a:schemeClr val="lt1"/>
              </a:solidFill>
            </a:endParaRPr>
          </a:p>
          <a:p>
            <a:pPr indent="0" lvl="0" marL="0" rtl="0" algn="ctr">
              <a:spcBef>
                <a:spcPts val="0"/>
              </a:spcBef>
              <a:spcAft>
                <a:spcPts val="0"/>
              </a:spcAft>
              <a:buNone/>
            </a:pPr>
            <a:r>
              <a:rPr lang="en-US">
                <a:solidFill>
                  <a:schemeClr val="lt1"/>
                </a:solidFill>
              </a:rPr>
              <a:t>API</a:t>
            </a:r>
            <a:endParaRPr>
              <a:solidFill>
                <a:schemeClr val="lt1"/>
              </a:solidFill>
            </a:endParaRPr>
          </a:p>
        </p:txBody>
      </p:sp>
      <p:cxnSp>
        <p:nvCxnSpPr>
          <p:cNvPr id="135" name="Google Shape;135;p7"/>
          <p:cNvCxnSpPr>
            <a:endCxn id="131" idx="1"/>
          </p:cNvCxnSpPr>
          <p:nvPr/>
        </p:nvCxnSpPr>
        <p:spPr>
          <a:xfrm>
            <a:off x="1929100" y="3514800"/>
            <a:ext cx="4410600" cy="7551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7"/>
          <p:cNvSpPr/>
          <p:nvPr/>
        </p:nvSpPr>
        <p:spPr>
          <a:xfrm>
            <a:off x="2360363" y="46683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 </a:t>
            </a:r>
            <a:r>
              <a:rPr lang="en-US">
                <a:solidFill>
                  <a:schemeClr val="lt1"/>
                </a:solidFill>
              </a:rPr>
              <a:t>GET</a:t>
            </a:r>
            <a:endParaRPr>
              <a:solidFill>
                <a:schemeClr val="lt1"/>
              </a:solidFill>
            </a:endParaRPr>
          </a:p>
        </p:txBody>
      </p:sp>
      <p:sp>
        <p:nvSpPr>
          <p:cNvPr id="137" name="Google Shape;137;p7"/>
          <p:cNvSpPr/>
          <p:nvPr/>
        </p:nvSpPr>
        <p:spPr>
          <a:xfrm>
            <a:off x="4328388" y="4668325"/>
            <a:ext cx="14556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BeautifulSoup</a:t>
            </a:r>
            <a:endParaRPr>
              <a:solidFill>
                <a:schemeClr val="lt1"/>
              </a:solidFill>
            </a:endParaRPr>
          </a:p>
        </p:txBody>
      </p:sp>
      <p:cxnSp>
        <p:nvCxnSpPr>
          <p:cNvPr id="138" name="Google Shape;138;p7"/>
          <p:cNvCxnSpPr>
            <a:endCxn id="136" idx="1"/>
          </p:cNvCxnSpPr>
          <p:nvPr/>
        </p:nvCxnSpPr>
        <p:spPr>
          <a:xfrm flipH="1" rot="10800000">
            <a:off x="1929263" y="5072125"/>
            <a:ext cx="431100" cy="135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7"/>
          <p:cNvCxnSpPr>
            <a:endCxn id="137" idx="1"/>
          </p:cNvCxnSpPr>
          <p:nvPr/>
        </p:nvCxnSpPr>
        <p:spPr>
          <a:xfrm>
            <a:off x="3906588" y="5064625"/>
            <a:ext cx="421800" cy="75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7"/>
          <p:cNvCxnSpPr>
            <a:endCxn id="131" idx="1"/>
          </p:cNvCxnSpPr>
          <p:nvPr/>
        </p:nvCxnSpPr>
        <p:spPr>
          <a:xfrm flipH="1" rot="10800000">
            <a:off x="5779000" y="4269900"/>
            <a:ext cx="560700" cy="8085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7"/>
          <p:cNvCxnSpPr>
            <a:endCxn id="132" idx="1"/>
          </p:cNvCxnSpPr>
          <p:nvPr/>
        </p:nvCxnSpPr>
        <p:spPr>
          <a:xfrm>
            <a:off x="8373400" y="4258200"/>
            <a:ext cx="876600" cy="1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8"/>
          <p:cNvSpPr txBox="1"/>
          <p:nvPr>
            <p:ph idx="1" type="body"/>
          </p:nvPr>
        </p:nvSpPr>
        <p:spPr>
          <a:xfrm>
            <a:off x="5910262" y="179228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b="0" i="0" sz="2800" u="none" cap="none" strike="noStrike">
              <a:solidFill>
                <a:schemeClr val="dk1"/>
              </a:solidFill>
              <a:latin typeface="Calibri"/>
              <a:ea typeface="Calibri"/>
              <a:cs typeface="Calibri"/>
              <a:sym typeface="Calibri"/>
            </a:endParaRPr>
          </a:p>
        </p:txBody>
      </p:sp>
      <p:sp>
        <p:nvSpPr>
          <p:cNvPr id="148" name="Google Shape;148;p8"/>
          <p:cNvSpPr txBox="1"/>
          <p:nvPr>
            <p:ph idx="2" type="body"/>
          </p:nvPr>
        </p:nvSpPr>
        <p:spPr>
          <a:xfrm>
            <a:off x="820738" y="1800225"/>
            <a:ext cx="4640400" cy="42258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collected through SpaceX’s API</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JSON request -&gt; DataFrame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b="1" lang="en-US" sz="2200">
                <a:solidFill>
                  <a:srgbClr val="292929"/>
                </a:solidFill>
              </a:rPr>
              <a:t>Data Cleaning</a:t>
            </a:r>
            <a:r>
              <a:rPr lang="en-US" sz="2200">
                <a:solidFill>
                  <a:srgbClr val="292929"/>
                </a:solidFill>
              </a:rPr>
              <a:t> after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Custom functions are used to fill in the values for some features</a:t>
            </a:r>
            <a:endParaRPr sz="2200">
              <a:solidFill>
                <a:srgbClr val="292929"/>
              </a:solidFill>
            </a:endParaRPr>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t/>
            </a:r>
            <a:endParaRPr sz="2200"/>
          </a:p>
          <a:p>
            <a:pPr indent="0" lvl="0" marL="0" marR="0" rtl="0" algn="l">
              <a:lnSpc>
                <a:spcPct val="100000"/>
              </a:lnSpc>
              <a:spcBef>
                <a:spcPts val="0"/>
              </a:spcBef>
              <a:spcAft>
                <a:spcPts val="0"/>
              </a:spcAft>
              <a:buNone/>
            </a:pPr>
            <a:r>
              <a:rPr lang="en-US" sz="2200" u="sng">
                <a:solidFill>
                  <a:schemeClr val="hlink"/>
                </a:solidFill>
                <a:hlinkClick r:id="rId4"/>
              </a:rPr>
              <a:t>GitHub</a:t>
            </a:r>
            <a:r>
              <a:rPr lang="en-US" sz="2200">
                <a:solidFill>
                  <a:srgbClr val="0B49CB"/>
                </a:solidFill>
              </a:rPr>
              <a:t> </a:t>
            </a:r>
            <a:endParaRPr sz="1500">
              <a:solidFill>
                <a:srgbClr val="0B49CB"/>
              </a:solidFill>
            </a:endParaRPr>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sz="2200"/>
          </a:p>
          <a:p>
            <a:pPr indent="0" lvl="0" marL="457200" marR="0" rtl="0" algn="l">
              <a:lnSpc>
                <a:spcPct val="100000"/>
              </a:lnSpc>
              <a:spcBef>
                <a:spcPts val="0"/>
              </a:spcBef>
              <a:spcAft>
                <a:spcPts val="0"/>
              </a:spcAft>
              <a:buNone/>
            </a:pPr>
            <a:r>
              <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9" name="Google Shape;149;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50" name="Google Shape;150;p8"/>
          <p:cNvSpPr/>
          <p:nvPr/>
        </p:nvSpPr>
        <p:spPr>
          <a:xfrm>
            <a:off x="6023700" y="19016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SpaceX</a:t>
            </a:r>
            <a:endParaRPr>
              <a:solidFill>
                <a:schemeClr val="lt1"/>
              </a:solidFill>
            </a:endParaRPr>
          </a:p>
          <a:p>
            <a:pPr indent="0" lvl="0" marL="0" rtl="0" algn="ctr">
              <a:spcBef>
                <a:spcPts val="0"/>
              </a:spcBef>
              <a:spcAft>
                <a:spcPts val="0"/>
              </a:spcAft>
              <a:buNone/>
            </a:pPr>
            <a:r>
              <a:rPr lang="en-US">
                <a:solidFill>
                  <a:schemeClr val="lt1"/>
                </a:solidFill>
              </a:rPr>
              <a:t>API</a:t>
            </a:r>
            <a:endParaRPr>
              <a:solidFill>
                <a:schemeClr val="lt1"/>
              </a:solidFill>
            </a:endParaRPr>
          </a:p>
        </p:txBody>
      </p:sp>
      <p:sp>
        <p:nvSpPr>
          <p:cNvPr id="151" name="Google Shape;151;p8"/>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 </a:t>
            </a:r>
            <a:r>
              <a:rPr lang="en-US">
                <a:solidFill>
                  <a:schemeClr val="lt1"/>
                </a:solidFill>
              </a:rPr>
              <a:t>GET</a:t>
            </a:r>
            <a:endParaRPr>
              <a:solidFill>
                <a:schemeClr val="lt1"/>
              </a:solidFill>
            </a:endParaRPr>
          </a:p>
        </p:txBody>
      </p:sp>
      <p:sp>
        <p:nvSpPr>
          <p:cNvPr id="152" name="Google Shape;152;p8"/>
          <p:cNvSpPr/>
          <p:nvPr/>
        </p:nvSpPr>
        <p:spPr>
          <a:xfrm>
            <a:off x="9902150" y="2159925"/>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JSON</a:t>
            </a:r>
            <a:endParaRPr>
              <a:solidFill>
                <a:schemeClr val="lt1"/>
              </a:solidFill>
            </a:endParaRPr>
          </a:p>
        </p:txBody>
      </p:sp>
      <p:sp>
        <p:nvSpPr>
          <p:cNvPr id="153" name="Google Shape;153;p8"/>
          <p:cNvSpPr/>
          <p:nvPr/>
        </p:nvSpPr>
        <p:spPr>
          <a:xfrm>
            <a:off x="8552350" y="37772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54" name="Google Shape;154;p8"/>
          <p:cNvSpPr/>
          <p:nvPr/>
        </p:nvSpPr>
        <p:spPr>
          <a:xfrm>
            <a:off x="10296800" y="37772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Custom</a:t>
            </a:r>
            <a:endParaRPr>
              <a:solidFill>
                <a:schemeClr val="lt1"/>
              </a:solidFill>
            </a:endParaRPr>
          </a:p>
          <a:p>
            <a:pPr indent="0" lvl="0" marL="0" rtl="0" algn="ctr">
              <a:spcBef>
                <a:spcPts val="0"/>
              </a:spcBef>
              <a:spcAft>
                <a:spcPts val="0"/>
              </a:spcAft>
              <a:buNone/>
            </a:pPr>
            <a:r>
              <a:rPr lang="en-US">
                <a:solidFill>
                  <a:schemeClr val="lt1"/>
                </a:solidFill>
              </a:rPr>
              <a:t>functions</a:t>
            </a:r>
            <a:endParaRPr>
              <a:solidFill>
                <a:schemeClr val="lt1"/>
              </a:solidFill>
            </a:endParaRPr>
          </a:p>
        </p:txBody>
      </p:sp>
      <p:cxnSp>
        <p:nvCxnSpPr>
          <p:cNvPr id="155" name="Google Shape;155;p8"/>
          <p:cNvCxnSpPr>
            <a:endCxn id="152" idx="1"/>
          </p:cNvCxnSpPr>
          <p:nvPr/>
        </p:nvCxnSpPr>
        <p:spPr>
          <a:xfrm flipH="1" rot="10800000">
            <a:off x="9306050" y="2563725"/>
            <a:ext cx="596100" cy="105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8"/>
          <p:cNvCxnSpPr>
            <a:stCxn id="150" idx="6"/>
            <a:endCxn id="151" idx="1"/>
          </p:cNvCxnSpPr>
          <p:nvPr/>
        </p:nvCxnSpPr>
        <p:spPr>
          <a:xfrm>
            <a:off x="7398900" y="2563725"/>
            <a:ext cx="375000" cy="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8"/>
          <p:cNvCxnSpPr>
            <a:endCxn id="153" idx="3"/>
          </p:cNvCxnSpPr>
          <p:nvPr/>
        </p:nvCxnSpPr>
        <p:spPr>
          <a:xfrm flipH="1">
            <a:off x="9660250" y="2987900"/>
            <a:ext cx="753900" cy="11931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8"/>
          <p:cNvCxnSpPr>
            <a:endCxn id="153" idx="3"/>
          </p:cNvCxnSpPr>
          <p:nvPr/>
        </p:nvCxnSpPr>
        <p:spPr>
          <a:xfrm flipH="1">
            <a:off x="9660250" y="4173200"/>
            <a:ext cx="627600" cy="78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8"/>
          <p:cNvCxnSpPr>
            <a:stCxn id="153" idx="1"/>
            <a:endCxn id="160" idx="3"/>
          </p:cNvCxnSpPr>
          <p:nvPr/>
        </p:nvCxnSpPr>
        <p:spPr>
          <a:xfrm rot="10800000">
            <a:off x="8043550" y="4177100"/>
            <a:ext cx="508800" cy="3900"/>
          </a:xfrm>
          <a:prstGeom prst="straightConnector1">
            <a:avLst/>
          </a:prstGeom>
          <a:noFill/>
          <a:ln cap="flat" cmpd="sng" w="9525">
            <a:solidFill>
              <a:schemeClr val="dk2"/>
            </a:solidFill>
            <a:prstDash val="solid"/>
            <a:round/>
            <a:headEnd len="med" w="med" type="none"/>
            <a:tailEnd len="med" w="med" type="triangle"/>
          </a:ln>
        </p:spPr>
      </p:cxnSp>
      <p:sp>
        <p:nvSpPr>
          <p:cNvPr id="160" name="Google Shape;160;p8"/>
          <p:cNvSpPr/>
          <p:nvPr/>
        </p:nvSpPr>
        <p:spPr>
          <a:xfrm>
            <a:off x="6096000" y="3654350"/>
            <a:ext cx="1947600" cy="10455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US">
                <a:solidFill>
                  <a:schemeClr val="lt1"/>
                </a:solidFill>
              </a:rPr>
              <a:t>Data Imputation</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Filter out Falcon 9 launches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 name="Google Shape;166;p9"/>
          <p:cNvSpPr txBox="1"/>
          <p:nvPr>
            <p:ph idx="1" type="body"/>
          </p:nvPr>
        </p:nvSpPr>
        <p:spPr>
          <a:xfrm>
            <a:off x="922400" y="1792300"/>
            <a:ext cx="4239600" cy="38115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rgbClr val="292929"/>
              </a:buClr>
              <a:buSzPts val="2200"/>
              <a:buChar char="●"/>
            </a:pPr>
            <a:r>
              <a:rPr lang="en-US" sz="2200">
                <a:solidFill>
                  <a:srgbClr val="292929"/>
                </a:solidFill>
              </a:rPr>
              <a:t>Used Requests and BeautifulSoup to extract table content </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Custom Python functions are used to extract the right info from the table</a:t>
            </a:r>
            <a:endParaRPr sz="2200">
              <a:solidFill>
                <a:srgbClr val="292929"/>
              </a:solidFill>
            </a:endParaRPr>
          </a:p>
          <a:p>
            <a:pPr indent="0" lvl="0" marL="457200" rtl="0" algn="l">
              <a:spcBef>
                <a:spcPts val="0"/>
              </a:spcBef>
              <a:spcAft>
                <a:spcPts val="0"/>
              </a:spcAft>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45720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Clr>
                <a:schemeClr val="dk1"/>
              </a:buClr>
              <a:buSzPts val="1100"/>
              <a:buFont typeface="Arial"/>
              <a:buNone/>
            </a:pPr>
            <a:r>
              <a:rPr lang="en-US" sz="2200" u="sng">
                <a:solidFill>
                  <a:schemeClr val="hlink"/>
                </a:solidFill>
                <a:hlinkClick r:id="rId4"/>
              </a:rPr>
              <a:t>GitHub</a:t>
            </a:r>
            <a:br>
              <a:rPr lang="en-US" sz="2200">
                <a:solidFill>
                  <a:srgbClr val="0B49CB"/>
                </a:solidFill>
              </a:rPr>
            </a:br>
            <a:endParaRPr/>
          </a:p>
        </p:txBody>
      </p:sp>
      <p:sp>
        <p:nvSpPr>
          <p:cNvPr id="167" name="Google Shape;16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8" name="Google Shape;16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9" name="Google Shape;169;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170" name="Google Shape;170;p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9"/>
          <p:cNvSpPr/>
          <p:nvPr/>
        </p:nvSpPr>
        <p:spPr>
          <a:xfrm>
            <a:off x="6023700" y="1901625"/>
            <a:ext cx="1375200" cy="1324200"/>
          </a:xfrm>
          <a:prstGeom prst="ellipse">
            <a:avLst/>
          </a:prstGeom>
          <a:solidFill>
            <a:srgbClr val="0948CB"/>
          </a:solidFill>
          <a:ln cap="flat" cmpd="sng" w="9525">
            <a:solidFill>
              <a:srgbClr val="0948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Wikipedia</a:t>
            </a:r>
            <a:endParaRPr>
              <a:solidFill>
                <a:schemeClr val="lt1"/>
              </a:solidFill>
            </a:endParaRPr>
          </a:p>
        </p:txBody>
      </p:sp>
      <p:sp>
        <p:nvSpPr>
          <p:cNvPr id="172" name="Google Shape;172;p9"/>
          <p:cNvSpPr/>
          <p:nvPr/>
        </p:nvSpPr>
        <p:spPr>
          <a:xfrm>
            <a:off x="7773838" y="2159925"/>
            <a:ext cx="15300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Requests</a:t>
            </a:r>
            <a:r>
              <a:rPr lang="en-US">
                <a:solidFill>
                  <a:schemeClr val="lt1"/>
                </a:solidFill>
              </a:rPr>
              <a:t> GET</a:t>
            </a:r>
            <a:endParaRPr>
              <a:solidFill>
                <a:schemeClr val="lt1"/>
              </a:solidFill>
            </a:endParaRPr>
          </a:p>
        </p:txBody>
      </p:sp>
      <p:sp>
        <p:nvSpPr>
          <p:cNvPr id="173" name="Google Shape;173;p9"/>
          <p:cNvSpPr/>
          <p:nvPr/>
        </p:nvSpPr>
        <p:spPr>
          <a:xfrm>
            <a:off x="10210750" y="19636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BeautifulSoup</a:t>
            </a:r>
            <a:endParaRPr>
              <a:solidFill>
                <a:schemeClr val="lt1"/>
              </a:solidFill>
            </a:endParaRPr>
          </a:p>
        </p:txBody>
      </p:sp>
      <p:sp>
        <p:nvSpPr>
          <p:cNvPr id="174" name="Google Shape;174;p9"/>
          <p:cNvSpPr/>
          <p:nvPr/>
        </p:nvSpPr>
        <p:spPr>
          <a:xfrm>
            <a:off x="7032450" y="3777200"/>
            <a:ext cx="11079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DataFrame</a:t>
            </a:r>
            <a:endParaRPr>
              <a:solidFill>
                <a:schemeClr val="lt1"/>
              </a:solidFill>
            </a:endParaRPr>
          </a:p>
        </p:txBody>
      </p:sp>
      <p:sp>
        <p:nvSpPr>
          <p:cNvPr id="175" name="Google Shape;175;p9"/>
          <p:cNvSpPr/>
          <p:nvPr/>
        </p:nvSpPr>
        <p:spPr>
          <a:xfrm>
            <a:off x="9435050" y="3777200"/>
            <a:ext cx="988800" cy="8076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Custom</a:t>
            </a:r>
            <a:endParaRPr>
              <a:solidFill>
                <a:schemeClr val="lt1"/>
              </a:solidFill>
            </a:endParaRPr>
          </a:p>
          <a:p>
            <a:pPr indent="0" lvl="0" marL="0" rtl="0" algn="ctr">
              <a:spcBef>
                <a:spcPts val="0"/>
              </a:spcBef>
              <a:spcAft>
                <a:spcPts val="0"/>
              </a:spcAft>
              <a:buNone/>
            </a:pPr>
            <a:r>
              <a:rPr lang="en-US">
                <a:solidFill>
                  <a:schemeClr val="lt1"/>
                </a:solidFill>
              </a:rPr>
              <a:t>functions</a:t>
            </a:r>
            <a:endParaRPr>
              <a:solidFill>
                <a:schemeClr val="lt1"/>
              </a:solidFill>
            </a:endParaRPr>
          </a:p>
        </p:txBody>
      </p:sp>
      <p:cxnSp>
        <p:nvCxnSpPr>
          <p:cNvPr id="176" name="Google Shape;176;p9"/>
          <p:cNvCxnSpPr>
            <a:stCxn id="172" idx="3"/>
            <a:endCxn id="173" idx="1"/>
          </p:cNvCxnSpPr>
          <p:nvPr/>
        </p:nvCxnSpPr>
        <p:spPr>
          <a:xfrm flipH="1" rot="10800000">
            <a:off x="9303838" y="2367525"/>
            <a:ext cx="906900" cy="1962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9"/>
          <p:cNvCxnSpPr>
            <a:stCxn id="171" idx="6"/>
            <a:endCxn id="172" idx="1"/>
          </p:cNvCxnSpPr>
          <p:nvPr/>
        </p:nvCxnSpPr>
        <p:spPr>
          <a:xfrm>
            <a:off x="7398900" y="2563725"/>
            <a:ext cx="375000" cy="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9"/>
          <p:cNvCxnSpPr>
            <a:stCxn id="179" idx="1"/>
            <a:endCxn id="174" idx="3"/>
          </p:cNvCxnSpPr>
          <p:nvPr/>
        </p:nvCxnSpPr>
        <p:spPr>
          <a:xfrm flipH="1">
            <a:off x="8140413" y="3274211"/>
            <a:ext cx="1260600" cy="9069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9"/>
          <p:cNvSpPr/>
          <p:nvPr/>
        </p:nvSpPr>
        <p:spPr>
          <a:xfrm>
            <a:off x="9401013" y="2922011"/>
            <a:ext cx="862500" cy="704400"/>
          </a:xfrm>
          <a:prstGeom prst="rect">
            <a:avLst/>
          </a:prstGeom>
          <a:solidFill>
            <a:srgbClr val="0948CB"/>
          </a:solidFill>
          <a:ln cap="flat" cmpd="sng" w="9525">
            <a:solidFill>
              <a:srgbClr val="0B49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Table Content</a:t>
            </a:r>
            <a:endParaRPr>
              <a:solidFill>
                <a:schemeClr val="lt1"/>
              </a:solidFill>
            </a:endParaRPr>
          </a:p>
        </p:txBody>
      </p:sp>
      <p:cxnSp>
        <p:nvCxnSpPr>
          <p:cNvPr id="180" name="Google Shape;180;p9"/>
          <p:cNvCxnSpPr>
            <a:stCxn id="175" idx="1"/>
            <a:endCxn id="174" idx="3"/>
          </p:cNvCxnSpPr>
          <p:nvPr/>
        </p:nvCxnSpPr>
        <p:spPr>
          <a:xfrm rot="10800000">
            <a:off x="8140250" y="4181000"/>
            <a:ext cx="1294800" cy="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9"/>
          <p:cNvCxnSpPr>
            <a:stCxn id="179" idx="3"/>
          </p:cNvCxnSpPr>
          <p:nvPr/>
        </p:nvCxnSpPr>
        <p:spPr>
          <a:xfrm flipH="1" rot="10800000">
            <a:off x="10263513" y="2771111"/>
            <a:ext cx="416100" cy="503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